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wmf" ContentType="image/x-wmf"/>
  <Default Extension="bmp" ContentType="image/bmp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5"/>
  </p:notesMasterIdLst>
  <p:sldIdLst>
    <p:sldId id="1113" r:id="rId4"/>
    <p:sldId id="1115" r:id="rId5"/>
    <p:sldId id="1810" r:id="rId6"/>
    <p:sldId id="1811" r:id="rId7"/>
    <p:sldId id="1809" r:id="rId8"/>
    <p:sldId id="258" r:id="rId9"/>
    <p:sldId id="382" r:id="rId10"/>
    <p:sldId id="260" r:id="rId11"/>
    <p:sldId id="262" r:id="rId12"/>
    <p:sldId id="387" r:id="rId13"/>
    <p:sldId id="270" r:id="rId14"/>
    <p:sldId id="381" r:id="rId15"/>
    <p:sldId id="267" r:id="rId16"/>
    <p:sldId id="275" r:id="rId17"/>
    <p:sldId id="1822" r:id="rId18"/>
    <p:sldId id="576" r:id="rId19"/>
    <p:sldId id="577" r:id="rId20"/>
    <p:sldId id="1817" r:id="rId21"/>
    <p:sldId id="1818" r:id="rId22"/>
    <p:sldId id="1813" r:id="rId23"/>
    <p:sldId id="579" r:id="rId24"/>
    <p:sldId id="1816" r:id="rId25"/>
    <p:sldId id="1815" r:id="rId26"/>
    <p:sldId id="2423" r:id="rId27"/>
    <p:sldId id="261" r:id="rId28"/>
    <p:sldId id="288" r:id="rId29"/>
    <p:sldId id="285" r:id="rId30"/>
    <p:sldId id="286" r:id="rId31"/>
    <p:sldId id="2426" r:id="rId32"/>
    <p:sldId id="2427" r:id="rId33"/>
    <p:sldId id="291" r:id="rId34"/>
    <p:sldId id="292" r:id="rId36"/>
    <p:sldId id="1949" r:id="rId37"/>
    <p:sldId id="2428" r:id="rId38"/>
    <p:sldId id="715" r:id="rId39"/>
    <p:sldId id="936" r:id="rId40"/>
    <p:sldId id="2112" r:id="rId41"/>
    <p:sldId id="294" r:id="rId42"/>
    <p:sldId id="493" r:id="rId43"/>
    <p:sldId id="494" r:id="rId44"/>
    <p:sldId id="2108" r:id="rId45"/>
    <p:sldId id="496" r:id="rId46"/>
    <p:sldId id="293" r:id="rId47"/>
    <p:sldId id="562" r:id="rId48"/>
    <p:sldId id="924" r:id="rId49"/>
    <p:sldId id="925" r:id="rId50"/>
    <p:sldId id="926" r:id="rId51"/>
    <p:sldId id="927" r:id="rId52"/>
    <p:sldId id="928" r:id="rId53"/>
    <p:sldId id="929" r:id="rId54"/>
    <p:sldId id="1073" r:id="rId55"/>
    <p:sldId id="1075" r:id="rId56"/>
    <p:sldId id="1088" r:id="rId57"/>
    <p:sldId id="1089" r:id="rId58"/>
    <p:sldId id="1090" r:id="rId59"/>
    <p:sldId id="1091" r:id="rId60"/>
    <p:sldId id="1087" r:id="rId61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正版用户" initials="微" lastIdx="0" clrIdx="0"/>
  <p:cmAuthor id="2" name="唐海波" initials="唐" lastIdx="11" clrIdx="0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  <a:srgbClr val="B2B2B2"/>
    <a:srgbClr val="99CCFF"/>
    <a:srgbClr val="FFCCCC"/>
    <a:srgbClr val="FF00FF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950"/>
    <p:restoredTop sz="94060"/>
  </p:normalViewPr>
  <p:slideViewPr>
    <p:cSldViewPr showGuides="1">
      <p:cViewPr varScale="1">
        <p:scale>
          <a:sx n="65" d="100"/>
          <a:sy n="65" d="100"/>
        </p:scale>
        <p:origin x="-1170" y="-114"/>
      </p:cViewPr>
      <p:guideLst>
        <p:guide orient="horz" pos="2701"/>
        <p:guide pos="27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4" cy="45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5" Type="http://schemas.openxmlformats.org/officeDocument/2006/relationships/commentAuthors" Target="commentAuthors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8.wmf"/><Relationship Id="rId8" Type="http://schemas.openxmlformats.org/officeDocument/2006/relationships/image" Target="../media/image10.bmp"/><Relationship Id="rId7" Type="http://schemas.openxmlformats.org/officeDocument/2006/relationships/image" Target="../media/image7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5" Type="http://schemas.openxmlformats.org/officeDocument/2006/relationships/image" Target="../media/image55.wmf"/><Relationship Id="rId4" Type="http://schemas.openxmlformats.org/officeDocument/2006/relationships/image" Target="../media/image54.wmf"/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7" Type="http://schemas.openxmlformats.org/officeDocument/2006/relationships/image" Target="../media/image62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5.vml.rels><?xml version="1.0" encoding="UTF-8" standalone="yes"?>
<Relationships xmlns="http://schemas.openxmlformats.org/package/2006/relationships"><Relationship Id="rId7" Type="http://schemas.openxmlformats.org/officeDocument/2006/relationships/image" Target="../media/image73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79.wmf"/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9.vml.rels><?xml version="1.0" encoding="UTF-8" standalone="yes"?>
<Relationships xmlns="http://schemas.openxmlformats.org/package/2006/relationships"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4" Type="http://schemas.openxmlformats.org/officeDocument/2006/relationships/image" Target="../media/image94.wmf"/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4.wmf"/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2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wmf"/><Relationship Id="rId8" Type="http://schemas.openxmlformats.org/officeDocument/2006/relationships/image" Target="../media/image117.wmf"/><Relationship Id="rId7" Type="http://schemas.openxmlformats.org/officeDocument/2006/relationships/image" Target="../media/image116.wmf"/><Relationship Id="rId6" Type="http://schemas.openxmlformats.org/officeDocument/2006/relationships/image" Target="../media/image115.wmf"/><Relationship Id="rId5" Type="http://schemas.openxmlformats.org/officeDocument/2006/relationships/image" Target="../media/image95.wmf"/><Relationship Id="rId4" Type="http://schemas.openxmlformats.org/officeDocument/2006/relationships/image" Target="../media/image114.wmf"/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0" Type="http://schemas.openxmlformats.org/officeDocument/2006/relationships/image" Target="../media/image119.wmf"/><Relationship Id="rId1" Type="http://schemas.openxmlformats.org/officeDocument/2006/relationships/image" Target="../media/image111.wmf"/></Relationships>
</file>

<file path=ppt/drawings/_rels/vmlDrawing25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4.wmf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Relationship Id="rId3" Type="http://schemas.openxmlformats.org/officeDocument/2006/relationships/image" Target="../media/image120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28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5" Type="http://schemas.openxmlformats.org/officeDocument/2006/relationships/image" Target="../media/image161.wmf"/><Relationship Id="rId4" Type="http://schemas.openxmlformats.org/officeDocument/2006/relationships/image" Target="../media/image160.wmf"/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32.vml.rels><?xml version="1.0" encoding="UTF-8" standalone="yes"?>
<Relationships xmlns="http://schemas.openxmlformats.org/package/2006/relationships"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5.wmf"/><Relationship Id="rId3" Type="http://schemas.openxmlformats.org/officeDocument/2006/relationships/image" Target="../media/image43.wmf"/><Relationship Id="rId2" Type="http://schemas.openxmlformats.org/officeDocument/2006/relationships/image" Target="../media/image164.wmf"/><Relationship Id="rId1" Type="http://schemas.openxmlformats.org/officeDocument/2006/relationships/image" Target="../media/image47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7" Type="http://schemas.openxmlformats.org/officeDocument/2006/relationships/image" Target="../media/image173.wmf"/><Relationship Id="rId6" Type="http://schemas.openxmlformats.org/officeDocument/2006/relationships/image" Target="../media/image172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71.wmf"/></Relationships>
</file>

<file path=ppt/drawings/_rels/vmlDrawing3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76.wmf"/><Relationship Id="rId6" Type="http://schemas.openxmlformats.org/officeDocument/2006/relationships/image" Target="../media/image175.wmf"/><Relationship Id="rId5" Type="http://schemas.openxmlformats.org/officeDocument/2006/relationships/image" Target="../media/image165.wmf"/><Relationship Id="rId4" Type="http://schemas.openxmlformats.org/officeDocument/2006/relationships/image" Target="../media/image172.wmf"/><Relationship Id="rId3" Type="http://schemas.openxmlformats.org/officeDocument/2006/relationships/image" Target="../media/image3.wmf"/><Relationship Id="rId2" Type="http://schemas.openxmlformats.org/officeDocument/2006/relationships/image" Target="../media/image5.wmf"/><Relationship Id="rId1" Type="http://schemas.openxmlformats.org/officeDocument/2006/relationships/image" Target="../media/image171.wmf"/></Relationships>
</file>

<file path=ppt/drawings/_rels/vmlDrawing3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82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wmf"/><Relationship Id="rId1" Type="http://schemas.openxmlformats.org/officeDocument/2006/relationships/image" Target="../media/image183.wmf"/></Relationships>
</file>

<file path=ppt/drawings/_rels/vmlDrawing3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wmf"/><Relationship Id="rId8" Type="http://schemas.openxmlformats.org/officeDocument/2006/relationships/image" Target="../media/image192.wmf"/><Relationship Id="rId7" Type="http://schemas.openxmlformats.org/officeDocument/2006/relationships/image" Target="../media/image191.wmf"/><Relationship Id="rId6" Type="http://schemas.openxmlformats.org/officeDocument/2006/relationships/image" Target="../media/image190.wmf"/><Relationship Id="rId5" Type="http://schemas.openxmlformats.org/officeDocument/2006/relationships/image" Target="../media/image189.wmf"/><Relationship Id="rId4" Type="http://schemas.openxmlformats.org/officeDocument/2006/relationships/image" Target="../media/image188.wmf"/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2" Type="http://schemas.openxmlformats.org/officeDocument/2006/relationships/image" Target="../media/image196.wmf"/><Relationship Id="rId11" Type="http://schemas.openxmlformats.org/officeDocument/2006/relationships/image" Target="../media/image195.wmf"/><Relationship Id="rId10" Type="http://schemas.openxmlformats.org/officeDocument/2006/relationships/image" Target="../media/image194.wmf"/><Relationship Id="rId1" Type="http://schemas.openxmlformats.org/officeDocument/2006/relationships/image" Target="../media/image185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28.wmf"/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en-US" altLang="zh-CN" sz="12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200" b="0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6866" name="文本占位符 2"/>
          <p:cNvSpPr/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indent="0" algn="r"/>
            <a:fld id="{9A0DB2DC-4C9A-4742-B13C-FB6460FD3503}" type="slidenum">
              <a:rPr lang="en-US" altLang="zh-CN" sz="1200" b="0" dirty="0">
                <a:latin typeface="Arial" panose="020B0604020202020204" pitchFamily="34" charset="0"/>
              </a:rPr>
            </a:fld>
            <a:endParaRPr lang="en-US" altLang="zh-CN" sz="1200" b="0" dirty="0">
              <a:latin typeface="Arial" panose="020B0604020202020204" pitchFamily="34" charset="0"/>
            </a:endParaRPr>
          </a:p>
        </p:txBody>
      </p:sp>
      <p:sp>
        <p:nvSpPr>
          <p:cNvPr id="3891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8915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幻灯片图像占位符 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7346" name="文本占位符 2"/>
          <p:cNvSpPr/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audio" Target="../media/audio2.wav"/><Relationship Id="rId12" Type="http://schemas.openxmlformats.org/officeDocument/2006/relationships/audio" Target="../media/audio1.wav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audio" Target="../media/audio2.wav"/><Relationship Id="rId12" Type="http://schemas.openxmlformats.org/officeDocument/2006/relationships/audio" Target="../media/audio1.wav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38" name="AutoShape 14">
            <a:hlinkClick r:id="" action="ppaction://hlinkshowjump?jump=firstslide" highlightClick="1">
              <a:snd r:embed="rId12" name="click.wav"/>
            </a:hlinkClick>
          </p:cNvPr>
          <p:cNvSpPr>
            <a:spLocks noChangeArrowheads="1"/>
          </p:cNvSpPr>
          <p:nvPr/>
        </p:nvSpPr>
        <p:spPr bwMode="auto">
          <a:xfrm>
            <a:off x="7453313" y="6580188"/>
            <a:ext cx="315913" cy="227013"/>
          </a:xfrm>
          <a:prstGeom prst="actionButtonBeginning">
            <a:avLst/>
          </a:prstGeom>
          <a:gradFill rotWithShape="1">
            <a:gsLst>
              <a:gs pos="0">
                <a:srgbClr val="CCCCFF">
                  <a:gamma/>
                  <a:shade val="46275"/>
                  <a:invGamma/>
                </a:srgbClr>
              </a:gs>
              <a:gs pos="50000">
                <a:srgbClr val="CCCCFF"/>
              </a:gs>
              <a:gs pos="100000">
                <a:srgbClr val="CCCC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9" name="AutoShape 15">
            <a:hlinkClick r:id="" action="ppaction://hlinkshowjump?jump=previousslide" highlightClick="1">
              <a:snd r:embed="rId12" name="click.wav"/>
            </a:hlinkClick>
          </p:cNvPr>
          <p:cNvSpPr>
            <a:spLocks noChangeArrowheads="1"/>
          </p:cNvSpPr>
          <p:nvPr/>
        </p:nvSpPr>
        <p:spPr bwMode="auto">
          <a:xfrm>
            <a:off x="7812088" y="6578600"/>
            <a:ext cx="315913" cy="225425"/>
          </a:xfrm>
          <a:prstGeom prst="actionButtonBackPrevious">
            <a:avLst/>
          </a:prstGeom>
          <a:gradFill rotWithShape="1">
            <a:gsLst>
              <a:gs pos="0">
                <a:srgbClr val="CCCCFF">
                  <a:gamma/>
                  <a:shade val="46275"/>
                  <a:invGamma/>
                </a:srgbClr>
              </a:gs>
              <a:gs pos="50000">
                <a:srgbClr val="CCCCFF"/>
              </a:gs>
              <a:gs pos="100000">
                <a:srgbClr val="CCCC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0" name="AutoShape 16">
            <a:hlinkClick r:id="" action="ppaction://hlinkshowjump?jump=nextslide" highlightClick="1">
              <a:snd r:embed="rId12" name="click.wav"/>
            </a:hlinkClick>
          </p:cNvPr>
          <p:cNvSpPr>
            <a:spLocks noChangeArrowheads="1"/>
          </p:cNvSpPr>
          <p:nvPr/>
        </p:nvSpPr>
        <p:spPr bwMode="auto"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CCCCFF">
                  <a:gamma/>
                  <a:shade val="46275"/>
                  <a:invGamma/>
                </a:srgbClr>
              </a:gs>
              <a:gs pos="50000">
                <a:srgbClr val="CCCCFF"/>
              </a:gs>
              <a:gs pos="100000">
                <a:srgbClr val="CCCC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1" name="AutoShape 17">
            <a:hlinkClick r:id="" action="ppaction://hlinkshowjump?jump=endshow" highlightClick="1">
              <a:snd r:embed="rId13" name="push.wav"/>
            </a:hlinkClick>
          </p:cNvPr>
          <p:cNvSpPr>
            <a:spLocks noChangeArrowheads="1"/>
          </p:cNvSpPr>
          <p:nvPr/>
        </p:nvSpPr>
        <p:spPr bwMode="auto">
          <a:xfrm>
            <a:off x="8532813" y="6580188"/>
            <a:ext cx="315913" cy="225425"/>
          </a:xfrm>
          <a:prstGeom prst="actionButtonEnd">
            <a:avLst/>
          </a:prstGeom>
          <a:gradFill rotWithShape="1">
            <a:gsLst>
              <a:gs pos="0">
                <a:srgbClr val="CCCCFF">
                  <a:gamma/>
                  <a:shade val="46275"/>
                  <a:invGamma/>
                </a:srgbClr>
              </a:gs>
              <a:gs pos="50000">
                <a:srgbClr val="CCCCFF"/>
              </a:gs>
              <a:gs pos="100000">
                <a:srgbClr val="CCCC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b="0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38" name="AutoShape 14">
            <a:hlinkClick r:id="" action="ppaction://hlinkshowjump?jump=firstslide" highlightClick="1">
              <a:snd r:embed="rId12" name="click.wav"/>
            </a:hlinkClick>
          </p:cNvPr>
          <p:cNvSpPr>
            <a:spLocks noChangeArrowheads="1"/>
          </p:cNvSpPr>
          <p:nvPr/>
        </p:nvSpPr>
        <p:spPr bwMode="auto">
          <a:xfrm>
            <a:off x="7453313" y="6580188"/>
            <a:ext cx="315913" cy="227013"/>
          </a:xfrm>
          <a:prstGeom prst="actionButtonBeginning">
            <a:avLst/>
          </a:prstGeom>
          <a:gradFill rotWithShape="1">
            <a:gsLst>
              <a:gs pos="0">
                <a:srgbClr val="CCCCFF">
                  <a:gamma/>
                  <a:shade val="46275"/>
                  <a:invGamma/>
                </a:srgbClr>
              </a:gs>
              <a:gs pos="50000">
                <a:srgbClr val="CCCCFF"/>
              </a:gs>
              <a:gs pos="100000">
                <a:srgbClr val="CCCC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9" name="AutoShape 15">
            <a:hlinkClick r:id="" action="ppaction://hlinkshowjump?jump=previousslide" highlightClick="1">
              <a:snd r:embed="rId12" name="click.wav"/>
            </a:hlinkClick>
          </p:cNvPr>
          <p:cNvSpPr>
            <a:spLocks noChangeArrowheads="1"/>
          </p:cNvSpPr>
          <p:nvPr/>
        </p:nvSpPr>
        <p:spPr bwMode="auto">
          <a:xfrm>
            <a:off x="7812088" y="6578600"/>
            <a:ext cx="315913" cy="225425"/>
          </a:xfrm>
          <a:prstGeom prst="actionButtonBackPrevious">
            <a:avLst/>
          </a:prstGeom>
          <a:gradFill rotWithShape="1">
            <a:gsLst>
              <a:gs pos="0">
                <a:srgbClr val="CCCCFF">
                  <a:gamma/>
                  <a:shade val="46275"/>
                  <a:invGamma/>
                </a:srgbClr>
              </a:gs>
              <a:gs pos="50000">
                <a:srgbClr val="CCCCFF"/>
              </a:gs>
              <a:gs pos="100000">
                <a:srgbClr val="CCCC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0" name="AutoShape 16">
            <a:hlinkClick r:id="" action="ppaction://hlinkshowjump?jump=nextslide" highlightClick="1">
              <a:snd r:embed="rId12" name="click.wav"/>
            </a:hlinkClick>
          </p:cNvPr>
          <p:cNvSpPr>
            <a:spLocks noChangeArrowheads="1"/>
          </p:cNvSpPr>
          <p:nvPr/>
        </p:nvSpPr>
        <p:spPr bwMode="auto"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CCCCFF">
                  <a:gamma/>
                  <a:shade val="46275"/>
                  <a:invGamma/>
                </a:srgbClr>
              </a:gs>
              <a:gs pos="50000">
                <a:srgbClr val="CCCCFF"/>
              </a:gs>
              <a:gs pos="100000">
                <a:srgbClr val="CCCC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1" name="AutoShape 17">
            <a:hlinkClick r:id="" action="ppaction://hlinkshowjump?jump=endshow" highlightClick="1">
              <a:snd r:embed="rId13" name="push.wav"/>
            </a:hlinkClick>
          </p:cNvPr>
          <p:cNvSpPr>
            <a:spLocks noChangeArrowheads="1"/>
          </p:cNvSpPr>
          <p:nvPr/>
        </p:nvSpPr>
        <p:spPr bwMode="auto">
          <a:xfrm>
            <a:off x="8532813" y="6580188"/>
            <a:ext cx="315913" cy="225425"/>
          </a:xfrm>
          <a:prstGeom prst="actionButtonEnd">
            <a:avLst/>
          </a:prstGeom>
          <a:gradFill rotWithShape="1">
            <a:gsLst>
              <a:gs pos="0">
                <a:srgbClr val="CCCCFF">
                  <a:gamma/>
                  <a:shade val="46275"/>
                  <a:invGamma/>
                </a:srgbClr>
              </a:gs>
              <a:gs pos="50000">
                <a:srgbClr val="CCCCFF"/>
              </a:gs>
              <a:gs pos="100000">
                <a:srgbClr val="CCCC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0" Type="http://schemas.openxmlformats.org/officeDocument/2006/relationships/vmlDrawing" Target="../drawings/vmlDrawing1.vml"/><Relationship Id="rId2" Type="http://schemas.openxmlformats.org/officeDocument/2006/relationships/image" Target="../media/image1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9.png"/><Relationship Id="rId17" Type="http://schemas.openxmlformats.org/officeDocument/2006/relationships/image" Target="../media/image8.wmf"/><Relationship Id="rId16" Type="http://schemas.openxmlformats.org/officeDocument/2006/relationships/oleObject" Target="../embeddings/oleObject9.bin"/><Relationship Id="rId15" Type="http://schemas.openxmlformats.org/officeDocument/2006/relationships/image" Target="../media/image7.wmf"/><Relationship Id="rId14" Type="http://schemas.openxmlformats.org/officeDocument/2006/relationships/oleObject" Target="../embeddings/oleObject8.bin"/><Relationship Id="rId13" Type="http://schemas.openxmlformats.org/officeDocument/2006/relationships/image" Target="../media/image6.wmf"/><Relationship Id="rId12" Type="http://schemas.openxmlformats.org/officeDocument/2006/relationships/oleObject" Target="../embeddings/oleObject7.bin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35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34.wmf"/><Relationship Id="rId1" Type="http://schemas.openxmlformats.org/officeDocument/2006/relationships/oleObject" Target="../embeddings/oleObject45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wmf"/><Relationship Id="rId8" Type="http://schemas.openxmlformats.org/officeDocument/2006/relationships/oleObject" Target="../embeddings/oleObject51.bin"/><Relationship Id="rId7" Type="http://schemas.openxmlformats.org/officeDocument/2006/relationships/image" Target="../media/image40.wmf"/><Relationship Id="rId6" Type="http://schemas.openxmlformats.org/officeDocument/2006/relationships/oleObject" Target="../embeddings/oleObject50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49.bin"/><Relationship Id="rId3" Type="http://schemas.openxmlformats.org/officeDocument/2006/relationships/image" Target="../media/image38.wmf"/><Relationship Id="rId2" Type="http://schemas.openxmlformats.org/officeDocument/2006/relationships/oleObject" Target="../embeddings/oleObject48.bin"/><Relationship Id="rId13" Type="http://schemas.openxmlformats.org/officeDocument/2006/relationships/vmlDrawing" Target="../drawings/vmlDrawing7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2.wmf"/><Relationship Id="rId10" Type="http://schemas.openxmlformats.org/officeDocument/2006/relationships/oleObject" Target="../embeddings/oleObject52.bin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5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45.w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44.wmf"/><Relationship Id="rId1" Type="http://schemas.openxmlformats.org/officeDocument/2006/relationships/oleObject" Target="../embeddings/oleObject5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48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47.wmf"/><Relationship Id="rId1" Type="http://schemas.openxmlformats.org/officeDocument/2006/relationships/oleObject" Target="../embeddings/oleObject57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60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5.bin"/><Relationship Id="rId8" Type="http://schemas.openxmlformats.org/officeDocument/2006/relationships/image" Target="../media/image54.wmf"/><Relationship Id="rId7" Type="http://schemas.openxmlformats.org/officeDocument/2006/relationships/oleObject" Target="../embeddings/oleObject64.bin"/><Relationship Id="rId6" Type="http://schemas.openxmlformats.org/officeDocument/2006/relationships/image" Target="../media/image53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52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51.wmf"/><Relationship Id="rId12" Type="http://schemas.openxmlformats.org/officeDocument/2006/relationships/vmlDrawing" Target="../drawings/vmlDrawing1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5.wmf"/><Relationship Id="rId1" Type="http://schemas.openxmlformats.org/officeDocument/2006/relationships/oleObject" Target="../embeddings/oleObject6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.bin"/><Relationship Id="rId8" Type="http://schemas.openxmlformats.org/officeDocument/2006/relationships/image" Target="../media/image59.wmf"/><Relationship Id="rId7" Type="http://schemas.openxmlformats.org/officeDocument/2006/relationships/oleObject" Target="../embeddings/oleObject69.bin"/><Relationship Id="rId6" Type="http://schemas.openxmlformats.org/officeDocument/2006/relationships/image" Target="../media/image58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57.w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56.wmf"/><Relationship Id="rId18" Type="http://schemas.openxmlformats.org/officeDocument/2006/relationships/vmlDrawing" Target="../drawings/vmlDrawing13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50.wmf"/><Relationship Id="rId15" Type="http://schemas.openxmlformats.org/officeDocument/2006/relationships/oleObject" Target="../embeddings/oleObject73.bin"/><Relationship Id="rId14" Type="http://schemas.openxmlformats.org/officeDocument/2006/relationships/image" Target="../media/image62.wmf"/><Relationship Id="rId13" Type="http://schemas.openxmlformats.org/officeDocument/2006/relationships/oleObject" Target="../embeddings/oleObject72.bin"/><Relationship Id="rId12" Type="http://schemas.openxmlformats.org/officeDocument/2006/relationships/image" Target="../media/image61.wmf"/><Relationship Id="rId11" Type="http://schemas.openxmlformats.org/officeDocument/2006/relationships/oleObject" Target="../embeddings/oleObject71.bin"/><Relationship Id="rId10" Type="http://schemas.openxmlformats.org/officeDocument/2006/relationships/image" Target="../media/image60.wmf"/><Relationship Id="rId1" Type="http://schemas.openxmlformats.org/officeDocument/2006/relationships/oleObject" Target="../embeddings/oleObject66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wmf"/><Relationship Id="rId1" Type="http://schemas.openxmlformats.org/officeDocument/2006/relationships/oleObject" Target="../embeddings/oleObject7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.bin"/><Relationship Id="rId8" Type="http://schemas.openxmlformats.org/officeDocument/2006/relationships/image" Target="../media/image70.wmf"/><Relationship Id="rId7" Type="http://schemas.openxmlformats.org/officeDocument/2006/relationships/oleObject" Target="../embeddings/oleObject78.bin"/><Relationship Id="rId6" Type="http://schemas.openxmlformats.org/officeDocument/2006/relationships/image" Target="../media/image69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68.wmf"/><Relationship Id="rId3" Type="http://schemas.openxmlformats.org/officeDocument/2006/relationships/oleObject" Target="../embeddings/oleObject76.bin"/><Relationship Id="rId2" Type="http://schemas.openxmlformats.org/officeDocument/2006/relationships/image" Target="../media/image67.wmf"/><Relationship Id="rId16" Type="http://schemas.openxmlformats.org/officeDocument/2006/relationships/vmlDrawing" Target="../drawings/vmlDrawing15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73.wmf"/><Relationship Id="rId13" Type="http://schemas.openxmlformats.org/officeDocument/2006/relationships/oleObject" Target="../embeddings/oleObject81.bin"/><Relationship Id="rId12" Type="http://schemas.openxmlformats.org/officeDocument/2006/relationships/image" Target="../media/image72.wmf"/><Relationship Id="rId11" Type="http://schemas.openxmlformats.org/officeDocument/2006/relationships/oleObject" Target="../embeddings/oleObject80.bin"/><Relationship Id="rId10" Type="http://schemas.openxmlformats.org/officeDocument/2006/relationships/image" Target="../media/image71.wmf"/><Relationship Id="rId1" Type="http://schemas.openxmlformats.org/officeDocument/2006/relationships/oleObject" Target="../embeddings/oleObject7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9.wmf"/><Relationship Id="rId7" Type="http://schemas.openxmlformats.org/officeDocument/2006/relationships/oleObject" Target="../embeddings/oleObject85.bin"/><Relationship Id="rId6" Type="http://schemas.openxmlformats.org/officeDocument/2006/relationships/image" Target="../media/image78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77.wmf"/><Relationship Id="rId3" Type="http://schemas.openxmlformats.org/officeDocument/2006/relationships/oleObject" Target="../embeddings/oleObject83.bin"/><Relationship Id="rId2" Type="http://schemas.openxmlformats.org/officeDocument/2006/relationships/image" Target="../media/image76.wmf"/><Relationship Id="rId10" Type="http://schemas.openxmlformats.org/officeDocument/2006/relationships/vmlDrawing" Target="../drawings/vmlDrawing16.vml"/><Relationship Id="rId1" Type="http://schemas.openxmlformats.org/officeDocument/2006/relationships/oleObject" Target="../embeddings/oleObject8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81.wmf"/><Relationship Id="rId3" Type="http://schemas.openxmlformats.org/officeDocument/2006/relationships/oleObject" Target="../embeddings/oleObject87.bin"/><Relationship Id="rId2" Type="http://schemas.openxmlformats.org/officeDocument/2006/relationships/image" Target="../media/image80.wmf"/><Relationship Id="rId1" Type="http://schemas.openxmlformats.org/officeDocument/2006/relationships/oleObject" Target="../embeddings/oleObject86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microsoft.com/office/2007/relationships/media" Target="file:///G:\07dxwl\G03.AVI" TargetMode="External"/><Relationship Id="rId1" Type="http://schemas.openxmlformats.org/officeDocument/2006/relationships/video" Target="file:///G:\07dxwl\G03.AVI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5.wmf"/><Relationship Id="rId3" Type="http://schemas.openxmlformats.org/officeDocument/2006/relationships/oleObject" Target="../embeddings/oleObject90.bin"/><Relationship Id="rId2" Type="http://schemas.openxmlformats.org/officeDocument/2006/relationships/image" Target="../media/image84.wmf"/><Relationship Id="rId1" Type="http://schemas.openxmlformats.org/officeDocument/2006/relationships/oleObject" Target="../embeddings/oleObject89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5.bin"/><Relationship Id="rId8" Type="http://schemas.openxmlformats.org/officeDocument/2006/relationships/image" Target="../media/image89.wmf"/><Relationship Id="rId7" Type="http://schemas.openxmlformats.org/officeDocument/2006/relationships/oleObject" Target="../embeddings/oleObject94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87.wmf"/><Relationship Id="rId3" Type="http://schemas.openxmlformats.org/officeDocument/2006/relationships/oleObject" Target="../embeddings/oleObject92.bin"/><Relationship Id="rId2" Type="http://schemas.openxmlformats.org/officeDocument/2006/relationships/image" Target="../media/image86.wmf"/><Relationship Id="rId16" Type="http://schemas.openxmlformats.org/officeDocument/2006/relationships/vmlDrawing" Target="../drawings/vmlDrawing19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81.wmf"/><Relationship Id="rId13" Type="http://schemas.openxmlformats.org/officeDocument/2006/relationships/oleObject" Target="../embeddings/oleObject97.bin"/><Relationship Id="rId12" Type="http://schemas.openxmlformats.org/officeDocument/2006/relationships/image" Target="../media/image80.wmf"/><Relationship Id="rId11" Type="http://schemas.openxmlformats.org/officeDocument/2006/relationships/oleObject" Target="../embeddings/oleObject96.bin"/><Relationship Id="rId10" Type="http://schemas.openxmlformats.org/officeDocument/2006/relationships/image" Target="../media/image90.wmf"/><Relationship Id="rId1" Type="http://schemas.openxmlformats.org/officeDocument/2006/relationships/oleObject" Target="../embeddings/oleObject91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4.wmf"/><Relationship Id="rId7" Type="http://schemas.openxmlformats.org/officeDocument/2006/relationships/oleObject" Target="../embeddings/oleObject101.bin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92.wmf"/><Relationship Id="rId3" Type="http://schemas.openxmlformats.org/officeDocument/2006/relationships/oleObject" Target="../embeddings/oleObject99.bin"/><Relationship Id="rId2" Type="http://schemas.openxmlformats.org/officeDocument/2006/relationships/image" Target="../media/image91.wmf"/><Relationship Id="rId10" Type="http://schemas.openxmlformats.org/officeDocument/2006/relationships/vmlDrawing" Target="../drawings/vmlDrawing20.vml"/><Relationship Id="rId1" Type="http://schemas.openxmlformats.org/officeDocument/2006/relationships/oleObject" Target="../embeddings/oleObject98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0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6.bin"/><Relationship Id="rId8" Type="http://schemas.openxmlformats.org/officeDocument/2006/relationships/image" Target="../media/image98.wmf"/><Relationship Id="rId7" Type="http://schemas.openxmlformats.org/officeDocument/2006/relationships/oleObject" Target="../embeddings/oleObject105.bin"/><Relationship Id="rId6" Type="http://schemas.openxmlformats.org/officeDocument/2006/relationships/image" Target="../media/image97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96.wmf"/><Relationship Id="rId3" Type="http://schemas.openxmlformats.org/officeDocument/2006/relationships/oleObject" Target="../embeddings/oleObject103.bin"/><Relationship Id="rId2" Type="http://schemas.openxmlformats.org/officeDocument/2006/relationships/image" Target="../media/image95.wmf"/><Relationship Id="rId14" Type="http://schemas.openxmlformats.org/officeDocument/2006/relationships/vmlDrawing" Target="../drawings/vmlDrawing2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00.wmf"/><Relationship Id="rId11" Type="http://schemas.openxmlformats.org/officeDocument/2006/relationships/oleObject" Target="../embeddings/oleObject107.bin"/><Relationship Id="rId10" Type="http://schemas.openxmlformats.org/officeDocument/2006/relationships/image" Target="../media/image99.wmf"/><Relationship Id="rId1" Type="http://schemas.openxmlformats.org/officeDocument/2006/relationships/oleObject" Target="../embeddings/oleObject102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4.wmf"/><Relationship Id="rId7" Type="http://schemas.openxmlformats.org/officeDocument/2006/relationships/oleObject" Target="../embeddings/oleObject111.bin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02.wmf"/><Relationship Id="rId3" Type="http://schemas.openxmlformats.org/officeDocument/2006/relationships/oleObject" Target="../embeddings/oleObject109.bin"/><Relationship Id="rId2" Type="http://schemas.openxmlformats.org/officeDocument/2006/relationships/image" Target="../media/image101.wmf"/><Relationship Id="rId11" Type="http://schemas.openxmlformats.org/officeDocument/2006/relationships/notesSlide" Target="../notesSlides/notesSlide1.xml"/><Relationship Id="rId10" Type="http://schemas.openxmlformats.org/officeDocument/2006/relationships/vmlDrawing" Target="../drawings/vmlDrawing22.vml"/><Relationship Id="rId1" Type="http://schemas.openxmlformats.org/officeDocument/2006/relationships/oleObject" Target="../embeddings/oleObject108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6.bin"/><Relationship Id="rId8" Type="http://schemas.openxmlformats.org/officeDocument/2006/relationships/image" Target="../media/image108.wmf"/><Relationship Id="rId7" Type="http://schemas.openxmlformats.org/officeDocument/2006/relationships/oleObject" Target="../embeddings/oleObject115.bin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113.bin"/><Relationship Id="rId2" Type="http://schemas.openxmlformats.org/officeDocument/2006/relationships/image" Target="../media/image105.wmf"/><Relationship Id="rId15" Type="http://schemas.openxmlformats.org/officeDocument/2006/relationships/notesSlide" Target="../notesSlides/notesSlide2.xml"/><Relationship Id="rId14" Type="http://schemas.openxmlformats.org/officeDocument/2006/relationships/vmlDrawing" Target="../drawings/vmlDrawing23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10.wmf"/><Relationship Id="rId11" Type="http://schemas.openxmlformats.org/officeDocument/2006/relationships/oleObject" Target="../embeddings/oleObject117.bin"/><Relationship Id="rId10" Type="http://schemas.openxmlformats.org/officeDocument/2006/relationships/image" Target="../media/image109.wmf"/><Relationship Id="rId1" Type="http://schemas.openxmlformats.org/officeDocument/2006/relationships/oleObject" Target="../embeddings/oleObject112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2.bin"/><Relationship Id="rId8" Type="http://schemas.openxmlformats.org/officeDocument/2006/relationships/image" Target="../media/image114.wmf"/><Relationship Id="rId7" Type="http://schemas.openxmlformats.org/officeDocument/2006/relationships/oleObject" Target="../embeddings/oleObject121.bin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12.wmf"/><Relationship Id="rId3" Type="http://schemas.openxmlformats.org/officeDocument/2006/relationships/oleObject" Target="../embeddings/oleObject119.bin"/><Relationship Id="rId22" Type="http://schemas.openxmlformats.org/officeDocument/2006/relationships/vmlDrawing" Target="../drawings/vmlDrawing24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19.wmf"/><Relationship Id="rId2" Type="http://schemas.openxmlformats.org/officeDocument/2006/relationships/image" Target="../media/image111.wmf"/><Relationship Id="rId19" Type="http://schemas.openxmlformats.org/officeDocument/2006/relationships/oleObject" Target="../embeddings/oleObject127.bin"/><Relationship Id="rId18" Type="http://schemas.openxmlformats.org/officeDocument/2006/relationships/image" Target="../media/image118.wmf"/><Relationship Id="rId17" Type="http://schemas.openxmlformats.org/officeDocument/2006/relationships/oleObject" Target="../embeddings/oleObject126.bin"/><Relationship Id="rId16" Type="http://schemas.openxmlformats.org/officeDocument/2006/relationships/image" Target="../media/image117.wmf"/><Relationship Id="rId15" Type="http://schemas.openxmlformats.org/officeDocument/2006/relationships/oleObject" Target="../embeddings/oleObject125.bin"/><Relationship Id="rId14" Type="http://schemas.openxmlformats.org/officeDocument/2006/relationships/image" Target="../media/image116.wmf"/><Relationship Id="rId13" Type="http://schemas.openxmlformats.org/officeDocument/2006/relationships/oleObject" Target="../embeddings/oleObject124.bin"/><Relationship Id="rId12" Type="http://schemas.openxmlformats.org/officeDocument/2006/relationships/image" Target="../media/image115.wmf"/><Relationship Id="rId11" Type="http://schemas.openxmlformats.org/officeDocument/2006/relationships/oleObject" Target="../embeddings/oleObject123.bin"/><Relationship Id="rId10" Type="http://schemas.openxmlformats.org/officeDocument/2006/relationships/image" Target="../media/image95.wmf"/><Relationship Id="rId1" Type="http://schemas.openxmlformats.org/officeDocument/2006/relationships/oleObject" Target="../embeddings/oleObject118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2.bin"/><Relationship Id="rId8" Type="http://schemas.openxmlformats.org/officeDocument/2006/relationships/image" Target="../media/image121.wmf"/><Relationship Id="rId7" Type="http://schemas.openxmlformats.org/officeDocument/2006/relationships/oleObject" Target="../embeddings/oleObject131.bin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112.wmf"/><Relationship Id="rId3" Type="http://schemas.openxmlformats.org/officeDocument/2006/relationships/oleObject" Target="../embeddings/oleObject129.bin"/><Relationship Id="rId2" Type="http://schemas.openxmlformats.org/officeDocument/2006/relationships/image" Target="../media/image111.wmf"/><Relationship Id="rId16" Type="http://schemas.openxmlformats.org/officeDocument/2006/relationships/vmlDrawing" Target="../drawings/vmlDrawing25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24.wmf"/><Relationship Id="rId13" Type="http://schemas.openxmlformats.org/officeDocument/2006/relationships/oleObject" Target="../embeddings/oleObject134.bin"/><Relationship Id="rId12" Type="http://schemas.openxmlformats.org/officeDocument/2006/relationships/image" Target="../media/image123.wmf"/><Relationship Id="rId11" Type="http://schemas.openxmlformats.org/officeDocument/2006/relationships/oleObject" Target="../embeddings/oleObject133.bin"/><Relationship Id="rId10" Type="http://schemas.openxmlformats.org/officeDocument/2006/relationships/image" Target="../media/image122.wmf"/><Relationship Id="rId1" Type="http://schemas.openxmlformats.org/officeDocument/2006/relationships/oleObject" Target="../embeddings/oleObject128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6.wmf"/><Relationship Id="rId1" Type="http://schemas.openxmlformats.org/officeDocument/2006/relationships/oleObject" Target="../embeddings/oleObject13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image" Target="../media/image129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16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4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3.w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7.wmf"/><Relationship Id="rId1" Type="http://schemas.openxmlformats.org/officeDocument/2006/relationships/oleObject" Target="../embeddings/oleObject12.bin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1.png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3.GIF"/><Relationship Id="rId1" Type="http://schemas.openxmlformats.org/officeDocument/2006/relationships/image" Target="../media/image14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47.wmf"/><Relationship Id="rId3" Type="http://schemas.openxmlformats.org/officeDocument/2006/relationships/oleObject" Target="../embeddings/oleObject137.bin"/><Relationship Id="rId2" Type="http://schemas.openxmlformats.org/officeDocument/2006/relationships/image" Target="../media/image146.wmf"/><Relationship Id="rId1" Type="http://schemas.openxmlformats.org/officeDocument/2006/relationships/oleObject" Target="../embeddings/oleObject136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2.bin"/><Relationship Id="rId8" Type="http://schemas.openxmlformats.org/officeDocument/2006/relationships/image" Target="../media/image151.wmf"/><Relationship Id="rId7" Type="http://schemas.openxmlformats.org/officeDocument/2006/relationships/oleObject" Target="../embeddings/oleObject141.bin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49.wmf"/><Relationship Id="rId3" Type="http://schemas.openxmlformats.org/officeDocument/2006/relationships/oleObject" Target="../embeddings/oleObject139.bin"/><Relationship Id="rId2" Type="http://schemas.openxmlformats.org/officeDocument/2006/relationships/image" Target="../media/image148.wmf"/><Relationship Id="rId14" Type="http://schemas.openxmlformats.org/officeDocument/2006/relationships/vmlDrawing" Target="../drawings/vmlDrawing28.vml"/><Relationship Id="rId13" Type="http://schemas.openxmlformats.org/officeDocument/2006/relationships/slideLayout" Target="../slideLayouts/slideLayout18.xml"/><Relationship Id="rId12" Type="http://schemas.openxmlformats.org/officeDocument/2006/relationships/image" Target="../media/image153.wmf"/><Relationship Id="rId11" Type="http://schemas.openxmlformats.org/officeDocument/2006/relationships/oleObject" Target="../embeddings/oleObject143.bin"/><Relationship Id="rId10" Type="http://schemas.openxmlformats.org/officeDocument/2006/relationships/image" Target="../media/image152.wmf"/><Relationship Id="rId1" Type="http://schemas.openxmlformats.org/officeDocument/2006/relationships/oleObject" Target="../embeddings/oleObject138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9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155.wmf"/><Relationship Id="rId3" Type="http://schemas.openxmlformats.org/officeDocument/2006/relationships/oleObject" Target="../embeddings/oleObject145.bin"/><Relationship Id="rId2" Type="http://schemas.openxmlformats.org/officeDocument/2006/relationships/image" Target="../media/image154.wmf"/><Relationship Id="rId1" Type="http://schemas.openxmlformats.org/officeDocument/2006/relationships/oleObject" Target="../embeddings/oleObject144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1.bin"/><Relationship Id="rId8" Type="http://schemas.openxmlformats.org/officeDocument/2006/relationships/image" Target="../media/image160.wmf"/><Relationship Id="rId7" Type="http://schemas.openxmlformats.org/officeDocument/2006/relationships/oleObject" Target="../embeddings/oleObject150.bin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58.wmf"/><Relationship Id="rId3" Type="http://schemas.openxmlformats.org/officeDocument/2006/relationships/oleObject" Target="../embeddings/oleObject148.bin"/><Relationship Id="rId2" Type="http://schemas.openxmlformats.org/officeDocument/2006/relationships/image" Target="../media/image157.wmf"/><Relationship Id="rId12" Type="http://schemas.openxmlformats.org/officeDocument/2006/relationships/vmlDrawing" Target="../drawings/vmlDrawing30.vml"/><Relationship Id="rId11" Type="http://schemas.openxmlformats.org/officeDocument/2006/relationships/slideLayout" Target="../slideLayouts/slideLayout18.xml"/><Relationship Id="rId10" Type="http://schemas.openxmlformats.org/officeDocument/2006/relationships/image" Target="../media/image161.wmf"/><Relationship Id="rId1" Type="http://schemas.openxmlformats.org/officeDocument/2006/relationships/oleObject" Target="../embeddings/oleObject147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1.v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63.wmf"/><Relationship Id="rId3" Type="http://schemas.openxmlformats.org/officeDocument/2006/relationships/oleObject" Target="../embeddings/oleObject153.bin"/><Relationship Id="rId2" Type="http://schemas.openxmlformats.org/officeDocument/2006/relationships/image" Target="../media/image162.wmf"/><Relationship Id="rId1" Type="http://schemas.openxmlformats.org/officeDocument/2006/relationships/oleObject" Target="../embeddings/oleObject152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image" Target="../media/image165.wmf"/><Relationship Id="rId7" Type="http://schemas.openxmlformats.org/officeDocument/2006/relationships/oleObject" Target="../embeddings/oleObject157.bin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64.wmf"/><Relationship Id="rId3" Type="http://schemas.openxmlformats.org/officeDocument/2006/relationships/oleObject" Target="../embeddings/oleObject155.bin"/><Relationship Id="rId2" Type="http://schemas.openxmlformats.org/officeDocument/2006/relationships/image" Target="../media/image47.wmf"/><Relationship Id="rId18" Type="http://schemas.openxmlformats.org/officeDocument/2006/relationships/notesSlide" Target="../notesSlides/notesSlide3.xml"/><Relationship Id="rId17" Type="http://schemas.openxmlformats.org/officeDocument/2006/relationships/vmlDrawing" Target="../drawings/vmlDrawing32.vml"/><Relationship Id="rId16" Type="http://schemas.openxmlformats.org/officeDocument/2006/relationships/slideLayout" Target="../slideLayouts/slideLayout13.xml"/><Relationship Id="rId15" Type="http://schemas.openxmlformats.org/officeDocument/2006/relationships/image" Target="../media/image170.wmf"/><Relationship Id="rId14" Type="http://schemas.openxmlformats.org/officeDocument/2006/relationships/oleObject" Target="../embeddings/oleObject159.bin"/><Relationship Id="rId13" Type="http://schemas.openxmlformats.org/officeDocument/2006/relationships/image" Target="../media/image169.wmf"/><Relationship Id="rId12" Type="http://schemas.openxmlformats.org/officeDocument/2006/relationships/oleObject" Target="../embeddings/oleObject158.bin"/><Relationship Id="rId11" Type="http://schemas.openxmlformats.org/officeDocument/2006/relationships/image" Target="../media/image168.png"/><Relationship Id="rId10" Type="http://schemas.openxmlformats.org/officeDocument/2006/relationships/image" Target="../media/image167.png"/><Relationship Id="rId1" Type="http://schemas.openxmlformats.org/officeDocument/2006/relationships/oleObject" Target="../embeddings/oleObject154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4.bin"/><Relationship Id="rId8" Type="http://schemas.openxmlformats.org/officeDocument/2006/relationships/image" Target="../media/image4.wmf"/><Relationship Id="rId7" Type="http://schemas.openxmlformats.org/officeDocument/2006/relationships/oleObject" Target="../embeddings/oleObject163.bin"/><Relationship Id="rId6" Type="http://schemas.openxmlformats.org/officeDocument/2006/relationships/image" Target="../media/image3.wmf"/><Relationship Id="rId5" Type="http://schemas.openxmlformats.org/officeDocument/2006/relationships/oleObject" Target="../embeddings/oleObject162.bin"/><Relationship Id="rId4" Type="http://schemas.openxmlformats.org/officeDocument/2006/relationships/image" Target="../media/image2.wmf"/><Relationship Id="rId3" Type="http://schemas.openxmlformats.org/officeDocument/2006/relationships/oleObject" Target="../embeddings/oleObject161.bin"/><Relationship Id="rId20" Type="http://schemas.openxmlformats.org/officeDocument/2006/relationships/vmlDrawing" Target="../drawings/vmlDrawing33.vml"/><Relationship Id="rId2" Type="http://schemas.openxmlformats.org/officeDocument/2006/relationships/image" Target="../media/image171.wmf"/><Relationship Id="rId19" Type="http://schemas.openxmlformats.org/officeDocument/2006/relationships/slideLayout" Target="../slideLayouts/slideLayout18.xml"/><Relationship Id="rId18" Type="http://schemas.openxmlformats.org/officeDocument/2006/relationships/image" Target="../media/image174.wmf"/><Relationship Id="rId17" Type="http://schemas.openxmlformats.org/officeDocument/2006/relationships/oleObject" Target="../embeddings/oleObject169.bin"/><Relationship Id="rId16" Type="http://schemas.openxmlformats.org/officeDocument/2006/relationships/image" Target="../media/image173.wmf"/><Relationship Id="rId15" Type="http://schemas.openxmlformats.org/officeDocument/2006/relationships/oleObject" Target="../embeddings/oleObject168.bin"/><Relationship Id="rId14" Type="http://schemas.openxmlformats.org/officeDocument/2006/relationships/image" Target="../media/image172.wmf"/><Relationship Id="rId13" Type="http://schemas.openxmlformats.org/officeDocument/2006/relationships/oleObject" Target="../embeddings/oleObject167.bin"/><Relationship Id="rId12" Type="http://schemas.openxmlformats.org/officeDocument/2006/relationships/oleObject" Target="../embeddings/oleObject166.bin"/><Relationship Id="rId11" Type="http://schemas.openxmlformats.org/officeDocument/2006/relationships/image" Target="../media/image5.wmf"/><Relationship Id="rId10" Type="http://schemas.openxmlformats.org/officeDocument/2006/relationships/oleObject" Target="../embeddings/oleObject165.bin"/><Relationship Id="rId1" Type="http://schemas.openxmlformats.org/officeDocument/2006/relationships/oleObject" Target="../embeddings/oleObject160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4.bin"/><Relationship Id="rId8" Type="http://schemas.openxmlformats.org/officeDocument/2006/relationships/image" Target="../media/image172.wmf"/><Relationship Id="rId7" Type="http://schemas.openxmlformats.org/officeDocument/2006/relationships/oleObject" Target="../embeddings/oleObject173.bin"/><Relationship Id="rId6" Type="http://schemas.openxmlformats.org/officeDocument/2006/relationships/image" Target="../media/image3.wmf"/><Relationship Id="rId5" Type="http://schemas.openxmlformats.org/officeDocument/2006/relationships/oleObject" Target="../embeddings/oleObject172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171.bin"/><Relationship Id="rId2" Type="http://schemas.openxmlformats.org/officeDocument/2006/relationships/image" Target="../media/image171.wmf"/><Relationship Id="rId16" Type="http://schemas.openxmlformats.org/officeDocument/2006/relationships/vmlDrawing" Target="../drawings/vmlDrawing34.vml"/><Relationship Id="rId15" Type="http://schemas.openxmlformats.org/officeDocument/2006/relationships/slideLayout" Target="../slideLayouts/slideLayout18.xml"/><Relationship Id="rId14" Type="http://schemas.openxmlformats.org/officeDocument/2006/relationships/image" Target="../media/image176.wmf"/><Relationship Id="rId13" Type="http://schemas.openxmlformats.org/officeDocument/2006/relationships/oleObject" Target="../embeddings/oleObject176.bin"/><Relationship Id="rId12" Type="http://schemas.openxmlformats.org/officeDocument/2006/relationships/image" Target="../media/image175.wmf"/><Relationship Id="rId11" Type="http://schemas.openxmlformats.org/officeDocument/2006/relationships/oleObject" Target="../embeddings/oleObject175.bin"/><Relationship Id="rId10" Type="http://schemas.openxmlformats.org/officeDocument/2006/relationships/image" Target="../media/image165.wmf"/><Relationship Id="rId1" Type="http://schemas.openxmlformats.org/officeDocument/2006/relationships/oleObject" Target="../embeddings/oleObject170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1.bin"/><Relationship Id="rId8" Type="http://schemas.openxmlformats.org/officeDocument/2006/relationships/image" Target="../media/image180.wmf"/><Relationship Id="rId7" Type="http://schemas.openxmlformats.org/officeDocument/2006/relationships/oleObject" Target="../embeddings/oleObject180.bin"/><Relationship Id="rId6" Type="http://schemas.openxmlformats.org/officeDocument/2006/relationships/image" Target="../media/image179.w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178.wmf"/><Relationship Id="rId3" Type="http://schemas.openxmlformats.org/officeDocument/2006/relationships/oleObject" Target="../embeddings/oleObject178.bin"/><Relationship Id="rId2" Type="http://schemas.openxmlformats.org/officeDocument/2006/relationships/image" Target="../media/image177.wmf"/><Relationship Id="rId14" Type="http://schemas.openxmlformats.org/officeDocument/2006/relationships/vmlDrawing" Target="../drawings/vmlDrawing35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82.wmf"/><Relationship Id="rId11" Type="http://schemas.openxmlformats.org/officeDocument/2006/relationships/oleObject" Target="../embeddings/oleObject182.bin"/><Relationship Id="rId10" Type="http://schemas.openxmlformats.org/officeDocument/2006/relationships/image" Target="../media/image181.wmf"/><Relationship Id="rId1" Type="http://schemas.openxmlformats.org/officeDocument/2006/relationships/oleObject" Target="../embeddings/oleObject177.bin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4.wmf"/><Relationship Id="rId3" Type="http://schemas.openxmlformats.org/officeDocument/2006/relationships/oleObject" Target="../embeddings/oleObject184.bin"/><Relationship Id="rId2" Type="http://schemas.openxmlformats.org/officeDocument/2006/relationships/image" Target="../media/image183.wmf"/><Relationship Id="rId1" Type="http://schemas.openxmlformats.org/officeDocument/2006/relationships/oleObject" Target="../embeddings/oleObject183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9.bin"/><Relationship Id="rId8" Type="http://schemas.openxmlformats.org/officeDocument/2006/relationships/image" Target="../media/image188.wmf"/><Relationship Id="rId7" Type="http://schemas.openxmlformats.org/officeDocument/2006/relationships/oleObject" Target="../embeddings/oleObject188.bin"/><Relationship Id="rId6" Type="http://schemas.openxmlformats.org/officeDocument/2006/relationships/image" Target="../media/image187.wmf"/><Relationship Id="rId5" Type="http://schemas.openxmlformats.org/officeDocument/2006/relationships/oleObject" Target="../embeddings/oleObject187.bin"/><Relationship Id="rId4" Type="http://schemas.openxmlformats.org/officeDocument/2006/relationships/image" Target="../media/image186.wmf"/><Relationship Id="rId3" Type="http://schemas.openxmlformats.org/officeDocument/2006/relationships/oleObject" Target="../embeddings/oleObject186.bin"/><Relationship Id="rId26" Type="http://schemas.openxmlformats.org/officeDocument/2006/relationships/vmlDrawing" Target="../drawings/vmlDrawing37.vml"/><Relationship Id="rId25" Type="http://schemas.openxmlformats.org/officeDocument/2006/relationships/slideLayout" Target="../slideLayouts/slideLayout18.xml"/><Relationship Id="rId24" Type="http://schemas.openxmlformats.org/officeDocument/2006/relationships/image" Target="../media/image196.wmf"/><Relationship Id="rId23" Type="http://schemas.openxmlformats.org/officeDocument/2006/relationships/oleObject" Target="../embeddings/oleObject196.bin"/><Relationship Id="rId22" Type="http://schemas.openxmlformats.org/officeDocument/2006/relationships/image" Target="../media/image195.wmf"/><Relationship Id="rId21" Type="http://schemas.openxmlformats.org/officeDocument/2006/relationships/oleObject" Target="../embeddings/oleObject195.bin"/><Relationship Id="rId20" Type="http://schemas.openxmlformats.org/officeDocument/2006/relationships/image" Target="../media/image194.wmf"/><Relationship Id="rId2" Type="http://schemas.openxmlformats.org/officeDocument/2006/relationships/image" Target="../media/image185.wmf"/><Relationship Id="rId19" Type="http://schemas.openxmlformats.org/officeDocument/2006/relationships/oleObject" Target="../embeddings/oleObject194.bin"/><Relationship Id="rId18" Type="http://schemas.openxmlformats.org/officeDocument/2006/relationships/image" Target="../media/image193.wmf"/><Relationship Id="rId17" Type="http://schemas.openxmlformats.org/officeDocument/2006/relationships/oleObject" Target="../embeddings/oleObject193.bin"/><Relationship Id="rId16" Type="http://schemas.openxmlformats.org/officeDocument/2006/relationships/image" Target="../media/image192.wmf"/><Relationship Id="rId15" Type="http://schemas.openxmlformats.org/officeDocument/2006/relationships/oleObject" Target="../embeddings/oleObject192.bin"/><Relationship Id="rId14" Type="http://schemas.openxmlformats.org/officeDocument/2006/relationships/image" Target="../media/image191.wmf"/><Relationship Id="rId13" Type="http://schemas.openxmlformats.org/officeDocument/2006/relationships/oleObject" Target="../embeddings/oleObject191.bin"/><Relationship Id="rId12" Type="http://schemas.openxmlformats.org/officeDocument/2006/relationships/image" Target="../media/image190.wmf"/><Relationship Id="rId11" Type="http://schemas.openxmlformats.org/officeDocument/2006/relationships/oleObject" Target="../embeddings/oleObject190.bin"/><Relationship Id="rId10" Type="http://schemas.openxmlformats.org/officeDocument/2006/relationships/image" Target="../media/image189.wmf"/><Relationship Id="rId1" Type="http://schemas.openxmlformats.org/officeDocument/2006/relationships/oleObject" Target="../embeddings/oleObject185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microsoft.com/office/2007/relationships/media" Target="file:///D:\&#22823;&#23398;&#29289;&#29702;&#26032;&#25945;&#26448;\dxwl_071\G04.AVI" TargetMode="External"/><Relationship Id="rId7" Type="http://schemas.openxmlformats.org/officeDocument/2006/relationships/video" Target="file:///D:\&#22823;&#23398;&#29289;&#29702;&#26032;&#25945;&#26448;\dxwl_071\G04.AVI" TargetMode="External"/><Relationship Id="rId6" Type="http://schemas.openxmlformats.org/officeDocument/2006/relationships/image" Target="../media/image22.png"/><Relationship Id="rId5" Type="http://schemas.microsoft.com/office/2007/relationships/media" Target="file:///D:\&#22823;&#23398;&#29289;&#29702;&#26032;&#25945;&#26448;\dxwl_071\G03.AVI" TargetMode="External"/><Relationship Id="rId4" Type="http://schemas.openxmlformats.org/officeDocument/2006/relationships/video" Target="file:///D:\&#22823;&#23398;&#29289;&#29702;&#26032;&#25945;&#26448;\dxwl_071\G03.AVI" TargetMode="External"/><Relationship Id="rId3" Type="http://schemas.openxmlformats.org/officeDocument/2006/relationships/image" Target="../media/image21.png"/><Relationship Id="rId2" Type="http://schemas.microsoft.com/office/2007/relationships/media" Target="file:///D:\&#22823;&#23398;&#29289;&#29702;&#26032;&#25945;&#26448;\dxwl_071\1.AVI" TargetMode="External"/><Relationship Id="rId10" Type="http://schemas.openxmlformats.org/officeDocument/2006/relationships/slideLayout" Target="../slideLayouts/slideLayout7.xml"/><Relationship Id="rId1" Type="http://schemas.openxmlformats.org/officeDocument/2006/relationships/video" Target="file:///D:\&#22823;&#23398;&#29289;&#29702;&#26032;&#25945;&#26448;\dxwl_071\1.AVI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.bin"/><Relationship Id="rId8" Type="http://schemas.openxmlformats.org/officeDocument/2006/relationships/oleObject" Target="../embeddings/oleObject23.bin"/><Relationship Id="rId7" Type="http://schemas.openxmlformats.org/officeDocument/2006/relationships/oleObject" Target="../embeddings/oleObject22.bin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Relationship Id="rId32" Type="http://schemas.openxmlformats.org/officeDocument/2006/relationships/vmlDrawing" Target="../drawings/vmlDrawing4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29.png"/><Relationship Id="rId3" Type="http://schemas.openxmlformats.org/officeDocument/2006/relationships/oleObject" Target="../embeddings/oleObject18.bin"/><Relationship Id="rId29" Type="http://schemas.openxmlformats.org/officeDocument/2006/relationships/image" Target="../media/image28.wmf"/><Relationship Id="rId28" Type="http://schemas.openxmlformats.org/officeDocument/2006/relationships/oleObject" Target="../embeddings/oleObject40.bin"/><Relationship Id="rId27" Type="http://schemas.openxmlformats.org/officeDocument/2006/relationships/image" Target="../media/image27.wmf"/><Relationship Id="rId26" Type="http://schemas.openxmlformats.org/officeDocument/2006/relationships/oleObject" Target="../embeddings/oleObject39.bin"/><Relationship Id="rId25" Type="http://schemas.openxmlformats.org/officeDocument/2006/relationships/image" Target="../media/image26.wmf"/><Relationship Id="rId24" Type="http://schemas.openxmlformats.org/officeDocument/2006/relationships/oleObject" Target="../embeddings/oleObject38.bin"/><Relationship Id="rId23" Type="http://schemas.openxmlformats.org/officeDocument/2006/relationships/image" Target="../media/image25.wmf"/><Relationship Id="rId22" Type="http://schemas.openxmlformats.org/officeDocument/2006/relationships/oleObject" Target="../embeddings/oleObject37.bin"/><Relationship Id="rId21" Type="http://schemas.openxmlformats.org/officeDocument/2006/relationships/oleObject" Target="../embeddings/oleObject36.bin"/><Relationship Id="rId20" Type="http://schemas.openxmlformats.org/officeDocument/2006/relationships/oleObject" Target="../embeddings/oleObject35.bin"/><Relationship Id="rId2" Type="http://schemas.openxmlformats.org/officeDocument/2006/relationships/image" Target="../media/image24.wmf"/><Relationship Id="rId19" Type="http://schemas.openxmlformats.org/officeDocument/2006/relationships/oleObject" Target="../embeddings/oleObject34.bin"/><Relationship Id="rId18" Type="http://schemas.openxmlformats.org/officeDocument/2006/relationships/oleObject" Target="../embeddings/oleObject33.bin"/><Relationship Id="rId17" Type="http://schemas.openxmlformats.org/officeDocument/2006/relationships/oleObject" Target="../embeddings/oleObject32.bin"/><Relationship Id="rId16" Type="http://schemas.openxmlformats.org/officeDocument/2006/relationships/oleObject" Target="../embeddings/oleObject31.bin"/><Relationship Id="rId15" Type="http://schemas.openxmlformats.org/officeDocument/2006/relationships/oleObject" Target="../embeddings/oleObject30.bin"/><Relationship Id="rId14" Type="http://schemas.openxmlformats.org/officeDocument/2006/relationships/oleObject" Target="../embeddings/oleObject29.bin"/><Relationship Id="rId13" Type="http://schemas.openxmlformats.org/officeDocument/2006/relationships/oleObject" Target="../embeddings/oleObject28.bin"/><Relationship Id="rId12" Type="http://schemas.openxmlformats.org/officeDocument/2006/relationships/oleObject" Target="../embeddings/oleObject27.bin"/><Relationship Id="rId11" Type="http://schemas.openxmlformats.org/officeDocument/2006/relationships/oleObject" Target="../embeddings/oleObject26.bin"/><Relationship Id="rId10" Type="http://schemas.openxmlformats.org/officeDocument/2006/relationships/oleObject" Target="../embeddings/oleObject25.bin"/><Relationship Id="rId1" Type="http://schemas.openxmlformats.org/officeDocument/2006/relationships/oleObject" Target="../embeddings/oleObject17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3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30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4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圆角矩形 23"/>
          <p:cNvSpPr/>
          <p:nvPr/>
        </p:nvSpPr>
        <p:spPr>
          <a:xfrm>
            <a:off x="566738" y="3990975"/>
            <a:ext cx="2774950" cy="2093913"/>
          </a:xfrm>
          <a:prstGeom prst="roundRect">
            <a:avLst/>
          </a:prstGeom>
          <a:pattFill prst="pct10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3" name="圆角矩形 22"/>
          <p:cNvSpPr/>
          <p:nvPr/>
        </p:nvSpPr>
        <p:spPr>
          <a:xfrm>
            <a:off x="565150" y="1651000"/>
            <a:ext cx="2774950" cy="1941513"/>
          </a:xfrm>
          <a:prstGeom prst="roundRect">
            <a:avLst/>
          </a:prstGeom>
          <a:pattFill prst="pct30">
            <a:fgClr>
              <a:srgbClr val="00B0F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178180" name="对象 304140"/>
          <p:cNvGraphicFramePr>
            <a:graphicFrameLocks noGrp="1"/>
          </p:cNvGraphicFramePr>
          <p:nvPr/>
        </p:nvGraphicFramePr>
        <p:xfrm>
          <a:off x="839788" y="2759075"/>
          <a:ext cx="16192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98500" imgH="292100" progId="Equation.3">
                  <p:embed/>
                </p:oleObj>
              </mc:Choice>
              <mc:Fallback>
                <p:oleObj name="" r:id="rId1" imgW="698500" imgH="2921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9788" y="2759075"/>
                        <a:ext cx="161925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0" name="对象 287748"/>
          <p:cNvGraphicFramePr/>
          <p:nvPr/>
        </p:nvGraphicFramePr>
        <p:xfrm>
          <a:off x="839788" y="1651000"/>
          <a:ext cx="2446337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1117600" imgH="431800" progId="Equation.3">
                  <p:embed/>
                </p:oleObj>
              </mc:Choice>
              <mc:Fallback>
                <p:oleObj name="" r:id="rId3" imgW="1117600" imgH="4318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788" y="1651000"/>
                        <a:ext cx="2446337" cy="1052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7" name="Object 14"/>
          <p:cNvGraphicFramePr/>
          <p:nvPr/>
        </p:nvGraphicFramePr>
        <p:xfrm>
          <a:off x="784225" y="4079875"/>
          <a:ext cx="19335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685800" imgH="292100" progId="Equation.3">
                  <p:embed/>
                </p:oleObj>
              </mc:Choice>
              <mc:Fallback>
                <p:oleObj name="" r:id="rId5" imgW="685800" imgH="2921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4225" y="4079875"/>
                        <a:ext cx="1933575" cy="950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860" name="对象 117859"/>
          <p:cNvGraphicFramePr/>
          <p:nvPr/>
        </p:nvGraphicFramePr>
        <p:xfrm>
          <a:off x="792163" y="5189538"/>
          <a:ext cx="2325687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7" imgW="1066165" imgH="292100" progId="Equation.3">
                  <p:embed/>
                </p:oleObj>
              </mc:Choice>
              <mc:Fallback>
                <p:oleObj name="" r:id="rId7" imgW="1066165" imgH="2921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2163" y="5189538"/>
                        <a:ext cx="2325687" cy="804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左大括号 1"/>
          <p:cNvSpPr/>
          <p:nvPr/>
        </p:nvSpPr>
        <p:spPr>
          <a:xfrm>
            <a:off x="271463" y="1900238"/>
            <a:ext cx="198437" cy="3908425"/>
          </a:xfrm>
          <a:prstGeom prst="leftBrace">
            <a:avLst>
              <a:gd name="adj1" fmla="val 7841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solidFill>
                <a:srgbClr val="020F0A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886" name="文本框 164885"/>
          <p:cNvSpPr txBox="1"/>
          <p:nvPr/>
        </p:nvSpPr>
        <p:spPr>
          <a:xfrm>
            <a:off x="2671763" y="292100"/>
            <a:ext cx="33559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spcBef>
                <a:spcPct val="50000"/>
              </a:spcBef>
            </a:pPr>
            <a:r>
              <a:rPr lang="zh-CN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麦克斯韦方程组</a:t>
            </a:r>
            <a:endParaRPr lang="zh-CN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对象 287748"/>
          <p:cNvGraphicFramePr/>
          <p:nvPr/>
        </p:nvGraphicFramePr>
        <p:xfrm>
          <a:off x="5110163" y="1731963"/>
          <a:ext cx="208597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9" imgW="952500" imgH="292100" progId="Equation.3">
                  <p:embed/>
                </p:oleObj>
              </mc:Choice>
              <mc:Fallback>
                <p:oleObj name="" r:id="rId9" imgW="952500" imgH="2921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10163" y="1731963"/>
                        <a:ext cx="2085975" cy="712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4"/>
          <p:cNvGraphicFramePr/>
          <p:nvPr/>
        </p:nvGraphicFramePr>
        <p:xfrm>
          <a:off x="4962525" y="3971925"/>
          <a:ext cx="1849438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1" imgW="685800" imgH="292100" progId="Equation.3">
                  <p:embed/>
                </p:oleObj>
              </mc:Choice>
              <mc:Fallback>
                <p:oleObj name="" r:id="rId11" imgW="685800" imgH="2921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62525" y="3971925"/>
                        <a:ext cx="1849438" cy="925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左大括号 6"/>
          <p:cNvSpPr/>
          <p:nvPr/>
        </p:nvSpPr>
        <p:spPr>
          <a:xfrm>
            <a:off x="4764088" y="1865313"/>
            <a:ext cx="198437" cy="3908425"/>
          </a:xfrm>
          <a:prstGeom prst="leftBrace">
            <a:avLst>
              <a:gd name="adj1" fmla="val 7841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1683" name="Object 58"/>
          <p:cNvGraphicFramePr/>
          <p:nvPr/>
        </p:nvGraphicFramePr>
        <p:xfrm>
          <a:off x="5089525" y="2725738"/>
          <a:ext cx="2706688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2" imgW="1333500" imgH="457200" progId="Equation.3">
                  <p:embed/>
                </p:oleObj>
              </mc:Choice>
              <mc:Fallback>
                <p:oleObj name="" r:id="rId12" imgW="1333500" imgH="4572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89525" y="2725738"/>
                        <a:ext cx="2706688" cy="1087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4962525" y="5070475"/>
          <a:ext cx="3313113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4" imgW="1548765" imgH="419100" progId="Equation.3">
                  <p:embed/>
                </p:oleObj>
              </mc:Choice>
              <mc:Fallback>
                <p:oleObj name="" r:id="rId14" imgW="1548765" imgH="4191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62525" y="5070475"/>
                        <a:ext cx="3313113" cy="110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右箭头 10"/>
          <p:cNvSpPr/>
          <p:nvPr/>
        </p:nvSpPr>
        <p:spPr>
          <a:xfrm>
            <a:off x="3498850" y="3690938"/>
            <a:ext cx="1011238" cy="280987"/>
          </a:xfrm>
          <a:prstGeom prst="rightArrow">
            <a:avLst>
              <a:gd name="adj1" fmla="val 50000"/>
              <a:gd name="adj2" fmla="val 4968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43013" y="1128713"/>
            <a:ext cx="13350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静电场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49338" y="6127750"/>
            <a:ext cx="2058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稳恒磁场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3182938" y="3662363"/>
            <a:ext cx="1543050" cy="280987"/>
          </a:xfrm>
          <a:prstGeom prst="rightArrow">
            <a:avLst>
              <a:gd name="adj1" fmla="val 50000"/>
              <a:gd name="adj2" fmla="val 49652"/>
            </a:avLst>
          </a:prstGeom>
          <a:gradFill rotWithShape="1">
            <a:gsLst>
              <a:gs pos="0">
                <a:srgbClr val="FBFB11"/>
              </a:gs>
              <a:gs pos="100000">
                <a:srgbClr val="838309"/>
              </a:gs>
            </a:gsLst>
            <a:lin ang="5400000"/>
            <a:tileRect/>
          </a:gradFill>
          <a:ln w="12700" cap="flat" cmpd="sng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" name="Object 58"/>
          <p:cNvGraphicFramePr/>
          <p:nvPr/>
        </p:nvGraphicFramePr>
        <p:xfrm>
          <a:off x="5094288" y="3225800"/>
          <a:ext cx="284162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6" imgW="1333500" imgH="457200" progId="Equation.3">
                  <p:embed/>
                </p:oleObj>
              </mc:Choice>
              <mc:Fallback>
                <p:oleObj name="" r:id="rId16" imgW="1333500" imgH="4572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094288" y="3225800"/>
                        <a:ext cx="2841625" cy="1155700"/>
                      </a:xfrm>
                      <a:prstGeom prst="rect">
                        <a:avLst/>
                      </a:prstGeom>
                      <a:pattFill prst="pct30">
                        <a:fgClr>
                          <a:srgbClr val="FFC000"/>
                        </a:fgClr>
                        <a:bgClr>
                          <a:schemeClr val="bg1"/>
                        </a:bgClr>
                      </a:pattFill>
                      <a:ln w="12700" cap="flat" cmpd="sng">
                        <a:solidFill>
                          <a:srgbClr val="89A4A7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3452813" y="3373438"/>
            <a:ext cx="11445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spcBef>
                <a:spcPct val="50000"/>
              </a:spcBef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随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变化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51500" y="2794000"/>
            <a:ext cx="20589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电磁感应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13" name="文本框 25"/>
          <p:cNvSpPr txBox="1"/>
          <p:nvPr/>
        </p:nvSpPr>
        <p:spPr>
          <a:xfrm>
            <a:off x="404813" y="261938"/>
            <a:ext cx="4648200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>
              <a:spcBef>
                <a:spcPct val="50000"/>
              </a:spcBef>
            </a:pPr>
            <a:r>
              <a:rPr lang="zh-CN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电与磁：</a:t>
            </a:r>
            <a:endParaRPr lang="zh-CN" altLang="zh-CN" sz="3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8370" name="图片 162820" descr="WLMAIK0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0803" y="10160"/>
            <a:ext cx="1416050" cy="2062480"/>
          </a:xfrm>
          <a:prstGeom prst="rect">
            <a:avLst/>
          </a:prstGeom>
          <a:noFill/>
          <a:ln w="57150" cap="flat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  <p:bldP spid="11" grpId="0" bldLvl="0" animBg="1"/>
      <p:bldP spid="7" grpId="1" bldLvl="0" animBg="1"/>
      <p:bldP spid="11" grpId="1" bldLvl="0" animBg="1"/>
      <p:bldP spid="23" grpId="0" bldLvl="0" animBg="1"/>
      <p:bldP spid="13" grpId="0"/>
      <p:bldP spid="24" grpId="0" bldLvl="0" animBg="1"/>
      <p:bldP spid="15" grpId="0"/>
      <p:bldP spid="18" grpId="1" bldLvl="0" animBg="1"/>
      <p:bldP spid="21" grpId="0"/>
      <p:bldP spid="25" grpId="0"/>
      <p:bldP spid="1648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149506" name="Text Box 2"/>
          <p:cNvSpPr txBox="1"/>
          <p:nvPr/>
        </p:nvSpPr>
        <p:spPr>
          <a:xfrm>
            <a:off x="106363" y="458788"/>
            <a:ext cx="7345362" cy="13731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A5002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感应电流</a:t>
            </a:r>
            <a:endParaRPr lang="zh-CN" altLang="en-US" dirty="0">
              <a:solidFill>
                <a:srgbClr val="A5002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endParaRPr lang="zh-CN" altLang="en-US" dirty="0">
              <a:solidFill>
                <a:srgbClr val="A5002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如果闭合回路为纯电阻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回路时，则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5832475" y="2349500"/>
            <a:ext cx="2087563" cy="1582738"/>
            <a:chOff x="3969" y="255"/>
            <a:chExt cx="1315" cy="997"/>
          </a:xfrm>
        </p:grpSpPr>
        <p:sp>
          <p:nvSpPr>
            <p:cNvPr id="19460" name="Rectangle 4"/>
            <p:cNvSpPr/>
            <p:nvPr/>
          </p:nvSpPr>
          <p:spPr>
            <a:xfrm>
              <a:off x="4059" y="617"/>
              <a:ext cx="1225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61" name="Rectangle 5"/>
            <p:cNvSpPr/>
            <p:nvPr/>
          </p:nvSpPr>
          <p:spPr>
            <a:xfrm>
              <a:off x="4604" y="527"/>
              <a:ext cx="90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9462" name="Group 6"/>
            <p:cNvGrpSpPr/>
            <p:nvPr/>
          </p:nvGrpSpPr>
          <p:grpSpPr>
            <a:xfrm>
              <a:off x="4604" y="514"/>
              <a:ext cx="91" cy="182"/>
              <a:chOff x="4830" y="1434"/>
              <a:chExt cx="91" cy="182"/>
            </a:xfrm>
          </p:grpSpPr>
          <p:sp>
            <p:nvSpPr>
              <p:cNvPr id="19463" name="Line 7"/>
              <p:cNvSpPr/>
              <p:nvPr/>
            </p:nvSpPr>
            <p:spPr>
              <a:xfrm>
                <a:off x="4830" y="1434"/>
                <a:ext cx="0" cy="18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464" name="Line 8"/>
              <p:cNvSpPr/>
              <p:nvPr/>
            </p:nvSpPr>
            <p:spPr>
              <a:xfrm>
                <a:off x="4921" y="1480"/>
                <a:ext cx="0" cy="9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9465" name="Line 9"/>
            <p:cNvSpPr/>
            <p:nvPr/>
          </p:nvSpPr>
          <p:spPr>
            <a:xfrm flipH="1">
              <a:off x="4422" y="481"/>
              <a:ext cx="408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9466" name="Object 10"/>
            <p:cNvGraphicFramePr/>
            <p:nvPr/>
          </p:nvGraphicFramePr>
          <p:xfrm>
            <a:off x="4513" y="255"/>
            <a:ext cx="24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" r:id="rId1" imgW="127000" imgH="139700" progId="Equation.3">
                    <p:embed/>
                  </p:oleObj>
                </mc:Choice>
                <mc:Fallback>
                  <p:oleObj name="" r:id="rId1" imgW="127000" imgH="139700" progId="Equation.3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513" y="255"/>
                          <a:ext cx="246" cy="2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7" name="Line 11"/>
            <p:cNvSpPr/>
            <p:nvPr/>
          </p:nvSpPr>
          <p:spPr>
            <a:xfrm flipH="1">
              <a:off x="4150" y="617"/>
              <a:ext cx="18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9468" name="Object 12"/>
            <p:cNvGraphicFramePr/>
            <p:nvPr/>
          </p:nvGraphicFramePr>
          <p:xfrm>
            <a:off x="3969" y="345"/>
            <a:ext cx="162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" r:id="rId3" imgW="101600" imgH="177800" progId="Equation.3">
                    <p:embed/>
                  </p:oleObj>
                </mc:Choice>
                <mc:Fallback>
                  <p:oleObj name="" r:id="rId3" imgW="101600" imgH="177800" progId="Equation.3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969" y="345"/>
                          <a:ext cx="162" cy="2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9" name="Rectangle 13"/>
            <p:cNvSpPr/>
            <p:nvPr/>
          </p:nvSpPr>
          <p:spPr>
            <a:xfrm>
              <a:off x="4604" y="1162"/>
              <a:ext cx="227" cy="90"/>
            </a:xfrm>
            <a:prstGeom prst="rect">
              <a:avLst/>
            </a:prstGeom>
            <a:solidFill>
              <a:schemeClr val="folHlink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49518" name="Object 14"/>
          <p:cNvGraphicFramePr/>
          <p:nvPr/>
        </p:nvGraphicFramePr>
        <p:xfrm>
          <a:off x="1665288" y="2708275"/>
          <a:ext cx="26670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5" imgW="1181100" imgH="393700" progId="Equation.3">
                  <p:embed/>
                </p:oleObj>
              </mc:Choice>
              <mc:Fallback>
                <p:oleObj name="" r:id="rId5" imgW="1181100" imgH="3937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65288" y="2708275"/>
                        <a:ext cx="2667000" cy="868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9" name="Text Box 15"/>
          <p:cNvSpPr txBox="1"/>
          <p:nvPr/>
        </p:nvSpPr>
        <p:spPr>
          <a:xfrm>
            <a:off x="603250" y="4506913"/>
            <a:ext cx="548640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感应电流的方向与感应电动势的方向总是一致的。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506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charRg st="6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9506">
                                            <p:txEl>
                                              <p:charRg st="6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6" grpId="0" build="p"/>
      <p:bldP spid="1495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20484" name="Text Box 4"/>
          <p:cNvSpPr txBox="1"/>
          <p:nvPr/>
        </p:nvSpPr>
        <p:spPr>
          <a:xfrm>
            <a:off x="296863" y="165100"/>
            <a:ext cx="8324850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一无限长直导线载有交变电流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sin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，旁边有一个和它共面的矩形线圈</a:t>
            </a:r>
            <a:r>
              <a:rPr lang="en-US" altLang="zh-CN" i="1" err="1">
                <a:latin typeface="Times New Roman" panose="02020603050405020304" pitchFamily="18" charset="0"/>
                <a:ea typeface="宋体" panose="02010600030101010101" pitchFamily="2" charset="-122"/>
              </a:rPr>
              <a:t>abcd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，如图所示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求线圈中的感应电动势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44"/>
          <p:cNvGrpSpPr/>
          <p:nvPr/>
        </p:nvGrpSpPr>
        <p:grpSpPr>
          <a:xfrm>
            <a:off x="6551613" y="1673225"/>
            <a:ext cx="1519237" cy="1882775"/>
            <a:chOff x="4127" y="1054"/>
            <a:chExt cx="957" cy="1186"/>
          </a:xfrm>
        </p:grpSpPr>
        <p:sp>
          <p:nvSpPr>
            <p:cNvPr id="3" name="Line 20"/>
            <p:cNvSpPr/>
            <p:nvPr/>
          </p:nvSpPr>
          <p:spPr>
            <a:xfrm>
              <a:off x="4893" y="1905"/>
              <a:ext cx="0" cy="14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85" name="Line 21"/>
            <p:cNvSpPr/>
            <p:nvPr/>
          </p:nvSpPr>
          <p:spPr>
            <a:xfrm>
              <a:off x="4978" y="1905"/>
              <a:ext cx="0" cy="14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86" name="Rectangle 22" descr="宽上对角线"/>
            <p:cNvSpPr/>
            <p:nvPr/>
          </p:nvSpPr>
          <p:spPr>
            <a:xfrm>
              <a:off x="4892" y="1054"/>
              <a:ext cx="85" cy="851"/>
            </a:xfrm>
            <a:prstGeom prst="rect">
              <a:avLst/>
            </a:prstGeom>
            <a:blipFill rotWithShape="0">
              <a:blip r:embed="rId1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Line 25"/>
            <p:cNvSpPr/>
            <p:nvPr/>
          </p:nvSpPr>
          <p:spPr>
            <a:xfrm>
              <a:off x="4127" y="1962"/>
              <a:ext cx="7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20488" name="Line 27"/>
            <p:cNvSpPr/>
            <p:nvPr/>
          </p:nvSpPr>
          <p:spPr>
            <a:xfrm flipH="1">
              <a:off x="4978" y="1962"/>
              <a:ext cx="8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489" name="Text Box 31"/>
            <p:cNvSpPr txBox="1"/>
            <p:nvPr/>
          </p:nvSpPr>
          <p:spPr>
            <a:xfrm>
              <a:off x="4297" y="1848"/>
              <a:ext cx="196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0" name="Text Box 32"/>
            <p:cNvSpPr txBox="1"/>
            <p:nvPr/>
          </p:nvSpPr>
          <p:spPr>
            <a:xfrm>
              <a:off x="4808" y="1990"/>
              <a:ext cx="2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i="1" err="1">
                  <a:latin typeface="Times New Roman" panose="02020603050405020304" pitchFamily="18" charset="0"/>
                  <a:ea typeface="宋体" panose="02010600030101010101" pitchFamily="2" charset="-122"/>
                </a:rPr>
                <a:t>dx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6507163" y="1133475"/>
            <a:ext cx="2224087" cy="2514600"/>
            <a:chOff x="4099" y="714"/>
            <a:chExt cx="1401" cy="1584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099" y="906"/>
              <a:ext cx="48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93" name="Rectangle 7"/>
            <p:cNvSpPr/>
            <p:nvPr/>
          </p:nvSpPr>
          <p:spPr>
            <a:xfrm>
              <a:off x="4099" y="2106"/>
              <a:ext cx="48" cy="19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4" name="Rectangle 8"/>
            <p:cNvSpPr/>
            <p:nvPr/>
          </p:nvSpPr>
          <p:spPr>
            <a:xfrm>
              <a:off x="4099" y="714"/>
              <a:ext cx="48" cy="19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5" name="Rectangle 9"/>
            <p:cNvSpPr/>
            <p:nvPr/>
          </p:nvSpPr>
          <p:spPr>
            <a:xfrm>
              <a:off x="4627" y="1050"/>
              <a:ext cx="624" cy="864"/>
            </a:xfrm>
            <a:prstGeom prst="rect">
              <a:avLst/>
            </a:prstGeom>
            <a:noFill/>
            <a:ln w="38100" cap="flat" cmpd="dbl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6" name="Text Box 11"/>
            <p:cNvSpPr txBox="1"/>
            <p:nvPr/>
          </p:nvSpPr>
          <p:spPr>
            <a:xfrm>
              <a:off x="5143" y="1901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7" name="Rectangle 12"/>
            <p:cNvSpPr/>
            <p:nvPr/>
          </p:nvSpPr>
          <p:spPr>
            <a:xfrm>
              <a:off x="4387" y="170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8" name="Rectangle 13"/>
            <p:cNvSpPr/>
            <p:nvPr/>
          </p:nvSpPr>
          <p:spPr>
            <a:xfrm>
              <a:off x="4387" y="1034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9" name="Rectangle 14"/>
            <p:cNvSpPr/>
            <p:nvPr/>
          </p:nvSpPr>
          <p:spPr>
            <a:xfrm>
              <a:off x="5299" y="794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00" name="Line 15"/>
            <p:cNvSpPr/>
            <p:nvPr/>
          </p:nvSpPr>
          <p:spPr>
            <a:xfrm flipV="1">
              <a:off x="4123" y="1334"/>
              <a:ext cx="0" cy="192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01" name="Line 16"/>
            <p:cNvSpPr/>
            <p:nvPr/>
          </p:nvSpPr>
          <p:spPr>
            <a:xfrm>
              <a:off x="4633" y="909"/>
              <a:ext cx="0" cy="14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2" name="Line 17"/>
            <p:cNvSpPr/>
            <p:nvPr/>
          </p:nvSpPr>
          <p:spPr>
            <a:xfrm>
              <a:off x="5257" y="909"/>
              <a:ext cx="0" cy="14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3" name="Line 18"/>
            <p:cNvSpPr/>
            <p:nvPr/>
          </p:nvSpPr>
          <p:spPr>
            <a:xfrm>
              <a:off x="5257" y="1050"/>
              <a:ext cx="8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4" name="Line 19"/>
            <p:cNvSpPr/>
            <p:nvPr/>
          </p:nvSpPr>
          <p:spPr>
            <a:xfrm>
              <a:off x="5257" y="1929"/>
              <a:ext cx="8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5" name="Line 23"/>
            <p:cNvSpPr/>
            <p:nvPr/>
          </p:nvSpPr>
          <p:spPr>
            <a:xfrm>
              <a:off x="4179" y="937"/>
              <a:ext cx="4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20506" name="Line 24"/>
            <p:cNvSpPr/>
            <p:nvPr/>
          </p:nvSpPr>
          <p:spPr>
            <a:xfrm>
              <a:off x="4633" y="937"/>
              <a:ext cx="62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20507" name="Line 26"/>
            <p:cNvSpPr/>
            <p:nvPr/>
          </p:nvSpPr>
          <p:spPr>
            <a:xfrm>
              <a:off x="5313" y="1050"/>
              <a:ext cx="0" cy="87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20508" name="Text Box 28"/>
            <p:cNvSpPr txBox="1"/>
            <p:nvPr/>
          </p:nvSpPr>
          <p:spPr>
            <a:xfrm>
              <a:off x="4293" y="795"/>
              <a:ext cx="205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09" name="Text Box 29"/>
            <p:cNvSpPr txBox="1"/>
            <p:nvPr/>
          </p:nvSpPr>
          <p:spPr>
            <a:xfrm>
              <a:off x="4831" y="767"/>
              <a:ext cx="212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0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10" name="Text Box 30"/>
            <p:cNvSpPr txBox="1"/>
            <p:nvPr/>
          </p:nvSpPr>
          <p:spPr>
            <a:xfrm>
              <a:off x="5285" y="1362"/>
              <a:ext cx="212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0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11" name="Text Box 33"/>
            <p:cNvSpPr txBox="1"/>
            <p:nvPr/>
          </p:nvSpPr>
          <p:spPr>
            <a:xfrm>
              <a:off x="4151" y="1334"/>
              <a:ext cx="160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521" name="Text Box 41"/>
          <p:cNvSpPr txBox="1"/>
          <p:nvPr/>
        </p:nvSpPr>
        <p:spPr>
          <a:xfrm>
            <a:off x="331788" y="4548188"/>
            <a:ext cx="8013700" cy="2244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讨论：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0&lt;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/2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或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3/2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&lt;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&lt;2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时，</a:t>
            </a:r>
            <a:r>
              <a:rPr lang="en-US" altLang="zh-CN" err="1">
                <a:latin typeface="Times New Roman" panose="02020603050405020304" pitchFamily="18" charset="0"/>
                <a:ea typeface="宋体" panose="02010600030101010101" pitchFamily="2" charset="-122"/>
              </a:rPr>
              <a:t>cos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&gt;0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&lt;0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，逆时针方向；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/2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3/2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时，</a:t>
            </a:r>
            <a:r>
              <a:rPr lang="en-US" altLang="zh-CN" err="1">
                <a:latin typeface="Times New Roman" panose="02020603050405020304" pitchFamily="18" charset="0"/>
                <a:ea typeface="宋体" panose="02010600030101010101" pitchFamily="2" charset="-122"/>
              </a:rPr>
              <a:t>cos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&lt;0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&gt;0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，顺时针方向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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的方向还可由楞次定律直接判断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23" name="Text Box 43"/>
          <p:cNvSpPr txBox="1"/>
          <p:nvPr/>
        </p:nvSpPr>
        <p:spPr>
          <a:xfrm>
            <a:off x="385763" y="1493838"/>
            <a:ext cx="5749925" cy="519112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建立坐标轴和规定面的法线方向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0525" name="Object 45"/>
          <p:cNvGraphicFramePr/>
          <p:nvPr/>
        </p:nvGraphicFramePr>
        <p:xfrm>
          <a:off x="1196975" y="2214563"/>
          <a:ext cx="17113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2" imgW="875665" imgH="304800" progId="Equation.3">
                  <p:embed/>
                </p:oleObj>
              </mc:Choice>
              <mc:Fallback>
                <p:oleObj name="" r:id="rId2" imgW="875665" imgH="3048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6975" y="2214563"/>
                        <a:ext cx="1711325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6" name="Object 46"/>
          <p:cNvGraphicFramePr/>
          <p:nvPr/>
        </p:nvGraphicFramePr>
        <p:xfrm>
          <a:off x="2906713" y="1943100"/>
          <a:ext cx="20256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4" imgW="889000" imgH="482600" progId="Equation.3">
                  <p:embed/>
                </p:oleObj>
              </mc:Choice>
              <mc:Fallback>
                <p:oleObj name="" r:id="rId4" imgW="889000" imgH="4826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6713" y="1943100"/>
                        <a:ext cx="2025650" cy="97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7" name="Object 47"/>
          <p:cNvGraphicFramePr/>
          <p:nvPr/>
        </p:nvGraphicFramePr>
        <p:xfrm>
          <a:off x="1723549" y="2945606"/>
          <a:ext cx="3074035" cy="79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6" imgW="1384300" imgH="393700" progId="Equation.3">
                  <p:embed/>
                </p:oleObj>
              </mc:Choice>
              <mc:Fallback>
                <p:oleObj name="" r:id="rId6" imgW="1384300" imgH="3937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3549" y="2945606"/>
                        <a:ext cx="3074035" cy="793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8" name="Object 48"/>
          <p:cNvGraphicFramePr/>
          <p:nvPr/>
        </p:nvGraphicFramePr>
        <p:xfrm>
          <a:off x="971550" y="3900488"/>
          <a:ext cx="135096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8" imgW="736600" imgH="393700" progId="Equation.3">
                  <p:embed/>
                </p:oleObj>
              </mc:Choice>
              <mc:Fallback>
                <p:oleObj name="" r:id="rId8" imgW="736600" imgH="3937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1550" y="3900488"/>
                        <a:ext cx="1350963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70" name="Object 49"/>
          <p:cNvGraphicFramePr/>
          <p:nvPr/>
        </p:nvGraphicFramePr>
        <p:xfrm>
          <a:off x="2231073" y="3878421"/>
          <a:ext cx="3783330" cy="8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10" imgW="1600200" imgH="393700" progId="Equation.3">
                  <p:embed/>
                </p:oleObj>
              </mc:Choice>
              <mc:Fallback>
                <p:oleObj name="" r:id="rId10" imgW="1600200" imgH="393700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31073" y="3878421"/>
                        <a:ext cx="3783330" cy="8331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521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>
                                            <p:txEl>
                                              <p:charRg st="4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521">
                                            <p:txEl>
                                              <p:charRg st="4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>
                                            <p:txEl>
                                              <p:charRg st="3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521">
                                            <p:txEl>
                                              <p:charRg st="37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>
                                            <p:txEl>
                                              <p:charRg st="71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521">
                                            <p:txEl>
                                              <p:charRg st="71" end="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1" grpId="0" uiExpand="1" build="p"/>
      <p:bldP spid="205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23554" name="Text Box 4"/>
          <p:cNvSpPr txBox="1"/>
          <p:nvPr/>
        </p:nvSpPr>
        <p:spPr>
          <a:xfrm>
            <a:off x="701675" y="180975"/>
            <a:ext cx="7561263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>
                <a:solidFill>
                  <a:srgbClr val="0000FF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§12.3</a:t>
            </a:r>
            <a:r>
              <a:rPr lang="zh-CN" altLang="en-US" sz="3600" dirty="0">
                <a:solidFill>
                  <a:srgbClr val="0000FF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　动生电动势和感生电动势</a:t>
            </a:r>
            <a:endParaRPr lang="zh-CN" altLang="en-US" sz="3600" dirty="0">
              <a:solidFill>
                <a:srgbClr val="0000FF"/>
              </a:solidFill>
              <a:latin typeface="Symbol" panose="05050102010706020507" pitchFamily="18" charset="2"/>
              <a:ea typeface="宋体" panose="02010600030101010101" pitchFamily="2" charset="-122"/>
            </a:endParaRPr>
          </a:p>
        </p:txBody>
      </p:sp>
      <p:sp>
        <p:nvSpPr>
          <p:cNvPr id="143365" name="Text Box 5"/>
          <p:cNvSpPr txBox="1"/>
          <p:nvPr/>
        </p:nvSpPr>
        <p:spPr>
          <a:xfrm>
            <a:off x="345758" y="1069023"/>
            <a:ext cx="6164262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0033CC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感应电动势的分类</a:t>
            </a:r>
            <a:endParaRPr lang="zh-CN" altLang="en-US" dirty="0">
              <a:solidFill>
                <a:srgbClr val="0033CC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3366" name="Object 6"/>
          <p:cNvGraphicFramePr/>
          <p:nvPr/>
        </p:nvGraphicFramePr>
        <p:xfrm>
          <a:off x="3885565" y="838200"/>
          <a:ext cx="1678940" cy="981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" imgW="723900" imgH="393700" progId="Equation.3">
                  <p:embed/>
                </p:oleObj>
              </mc:Choice>
              <mc:Fallback>
                <p:oleObj name="" r:id="rId1" imgW="723900" imgH="3937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85565" y="838200"/>
                        <a:ext cx="1678940" cy="9817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9" name="Rectangle 9"/>
          <p:cNvSpPr/>
          <p:nvPr/>
        </p:nvSpPr>
        <p:spPr>
          <a:xfrm>
            <a:off x="193675" y="3888423"/>
            <a:ext cx="197008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感应电动势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70" name="AutoShape 10"/>
          <p:cNvSpPr/>
          <p:nvPr/>
        </p:nvSpPr>
        <p:spPr>
          <a:xfrm>
            <a:off x="2094230" y="2402840"/>
            <a:ext cx="114300" cy="3467100"/>
          </a:xfrm>
          <a:prstGeom prst="leftBrace">
            <a:avLst>
              <a:gd name="adj1" fmla="val 4661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5" name="Text Box 11"/>
          <p:cNvSpPr txBox="1"/>
          <p:nvPr/>
        </p:nvSpPr>
        <p:spPr>
          <a:xfrm>
            <a:off x="2286000" y="2255838"/>
            <a:ext cx="2700338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回路变动</a:t>
            </a:r>
            <a:endParaRPr lang="en-US" altLang="zh-CN">
              <a:solidFill>
                <a:srgbClr val="FF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466" name="Text Box 12"/>
          <p:cNvSpPr txBox="1"/>
          <p:nvPr/>
        </p:nvSpPr>
        <p:spPr>
          <a:xfrm>
            <a:off x="2286000" y="3854450"/>
            <a:ext cx="17233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磁场变化</a:t>
            </a:r>
            <a:endParaRPr lang="en-US" altLang="zh-CN">
              <a:solidFill>
                <a:srgbClr val="FF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470" name="Text Box 11"/>
          <p:cNvSpPr txBox="1"/>
          <p:nvPr/>
        </p:nvSpPr>
        <p:spPr>
          <a:xfrm>
            <a:off x="4205605" y="2258695"/>
            <a:ext cx="2700338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→  </a:t>
            </a: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动生电动势</a:t>
            </a:r>
            <a:r>
              <a:rPr lang="el-GR" altLang="zh-CN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ε</a:t>
            </a:r>
            <a:endParaRPr lang="en-US" altLang="zh-CN">
              <a:solidFill>
                <a:srgbClr val="FF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471" name="Text Box 12"/>
          <p:cNvSpPr txBox="1"/>
          <p:nvPr/>
        </p:nvSpPr>
        <p:spPr>
          <a:xfrm>
            <a:off x="4205605" y="3856990"/>
            <a:ext cx="28797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→  </a:t>
            </a: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感生电动势</a:t>
            </a:r>
            <a:r>
              <a:rPr lang="el-GR" altLang="zh-CN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ε</a:t>
            </a:r>
            <a:endParaRPr lang="en-US" altLang="zh-CN">
              <a:solidFill>
                <a:srgbClr val="FF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xt Box 12"/>
          <p:cNvSpPr txBox="1"/>
          <p:nvPr/>
        </p:nvSpPr>
        <p:spPr>
          <a:xfrm>
            <a:off x="2152650" y="5547360"/>
            <a:ext cx="40709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回路变动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磁场变化</a:t>
            </a:r>
            <a:endParaRPr lang="en-US" altLang="zh-CN">
              <a:solidFill>
                <a:srgbClr val="FF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 Box 12"/>
          <p:cNvSpPr txBox="1"/>
          <p:nvPr/>
        </p:nvSpPr>
        <p:spPr>
          <a:xfrm>
            <a:off x="5348605" y="5487670"/>
            <a:ext cx="2879725" cy="10388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→  </a:t>
            </a: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感生电动势</a:t>
            </a:r>
            <a:r>
              <a:rPr lang="en-US" altLang="el-GR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endParaRPr lang="en-US" altLang="el-GR" dirty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el-GR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动生电动势</a:t>
            </a:r>
            <a:endParaRPr lang="zh-CN" altLang="en-US" dirty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9" grpId="0"/>
      <p:bldP spid="143370" grpId="0" bldLvl="0" animBg="1"/>
      <p:bldP spid="19465" grpId="0"/>
      <p:bldP spid="19466" grpId="0"/>
      <p:bldP spid="19470" grpId="0"/>
      <p:bldP spid="19471" grpId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24578" name="Text Box 14"/>
          <p:cNvSpPr txBox="1"/>
          <p:nvPr/>
        </p:nvSpPr>
        <p:spPr>
          <a:xfrm>
            <a:off x="206375" y="503238"/>
            <a:ext cx="4275138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一、动生电动势 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7514" name="Text Box 106"/>
          <p:cNvSpPr txBox="1"/>
          <p:nvPr/>
        </p:nvSpPr>
        <p:spPr>
          <a:xfrm>
            <a:off x="206375" y="1358900"/>
            <a:ext cx="61214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动生电动势的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非静电力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洛仑兹力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598" name="Rectangle 190"/>
          <p:cNvSpPr/>
          <p:nvPr/>
        </p:nvSpPr>
        <p:spPr>
          <a:xfrm>
            <a:off x="277178" y="4204335"/>
            <a:ext cx="414337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长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导体</a:t>
            </a:r>
            <a:r>
              <a:rPr 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的电动势为：</a:t>
            </a:r>
            <a:endParaRPr lang="zh-CN" i="1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599" name="Object 191"/>
          <p:cNvGraphicFramePr/>
          <p:nvPr/>
        </p:nvGraphicFramePr>
        <p:xfrm>
          <a:off x="1533367" y="2066608"/>
          <a:ext cx="315468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" imgW="1117600" imgH="254000" progId="Equation.3">
                  <p:embed/>
                </p:oleObj>
              </mc:Choice>
              <mc:Fallback>
                <p:oleObj name="" r:id="rId1" imgW="1117600" imgH="25400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3367" y="2066608"/>
                        <a:ext cx="3154680" cy="682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00" name="Object 192"/>
          <p:cNvGraphicFramePr/>
          <p:nvPr/>
        </p:nvGraphicFramePr>
        <p:xfrm>
          <a:off x="1646555" y="2845118"/>
          <a:ext cx="2835275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3" imgW="1028700" imgH="419100" progId="Equation.3">
                  <p:embed/>
                </p:oleObj>
              </mc:Choice>
              <mc:Fallback>
                <p:oleObj name="" r:id="rId3" imgW="1028700" imgH="419100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6555" y="2845118"/>
                        <a:ext cx="2835275" cy="1109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01" name="Object 193"/>
          <p:cNvGraphicFramePr/>
          <p:nvPr/>
        </p:nvGraphicFramePr>
        <p:xfrm>
          <a:off x="1324610" y="5027930"/>
          <a:ext cx="5674995" cy="836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5" imgW="1688465" imgH="254000" progId="Equation.3">
                  <p:embed/>
                </p:oleObj>
              </mc:Choice>
              <mc:Fallback>
                <p:oleObj name="" r:id="rId5" imgW="1688465" imgH="25400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4610" y="5027930"/>
                        <a:ext cx="5674995" cy="83629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84" name="Group 201"/>
          <p:cNvGrpSpPr/>
          <p:nvPr/>
        </p:nvGrpSpPr>
        <p:grpSpPr>
          <a:xfrm>
            <a:off x="6372225" y="2349500"/>
            <a:ext cx="2205038" cy="1755775"/>
            <a:chOff x="4014" y="2699"/>
            <a:chExt cx="1389" cy="1106"/>
          </a:xfrm>
        </p:grpSpPr>
        <p:grpSp>
          <p:nvGrpSpPr>
            <p:cNvPr id="24585" name="Group 108"/>
            <p:cNvGrpSpPr/>
            <p:nvPr/>
          </p:nvGrpSpPr>
          <p:grpSpPr>
            <a:xfrm>
              <a:off x="4014" y="2699"/>
              <a:ext cx="1389" cy="1106"/>
              <a:chOff x="3216" y="912"/>
              <a:chExt cx="2160" cy="1440"/>
            </a:xfrm>
          </p:grpSpPr>
          <p:grpSp>
            <p:nvGrpSpPr>
              <p:cNvPr id="24586" name="Group 109"/>
              <p:cNvGrpSpPr/>
              <p:nvPr/>
            </p:nvGrpSpPr>
            <p:grpSpPr>
              <a:xfrm>
                <a:off x="3216" y="912"/>
                <a:ext cx="2160" cy="96"/>
                <a:chOff x="3072" y="1008"/>
                <a:chExt cx="2064" cy="96"/>
              </a:xfrm>
            </p:grpSpPr>
            <p:grpSp>
              <p:nvGrpSpPr>
                <p:cNvPr id="24587" name="Group 110"/>
                <p:cNvGrpSpPr/>
                <p:nvPr/>
              </p:nvGrpSpPr>
              <p:grpSpPr>
                <a:xfrm>
                  <a:off x="307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588" name="Line 111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589" name="Line 112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590" name="Group 113"/>
                <p:cNvGrpSpPr/>
                <p:nvPr/>
              </p:nvGrpSpPr>
              <p:grpSpPr>
                <a:xfrm>
                  <a:off x="355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591" name="Line 114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592" name="Line 115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593" name="Group 116"/>
                <p:cNvGrpSpPr/>
                <p:nvPr/>
              </p:nvGrpSpPr>
              <p:grpSpPr>
                <a:xfrm>
                  <a:off x="403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594" name="Line 117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595" name="Line 118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596" name="Group 119"/>
                <p:cNvGrpSpPr/>
                <p:nvPr/>
              </p:nvGrpSpPr>
              <p:grpSpPr>
                <a:xfrm>
                  <a:off x="4560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597" name="Line 120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598" name="Line 121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599" name="Group 122"/>
                <p:cNvGrpSpPr/>
                <p:nvPr/>
              </p:nvGrpSpPr>
              <p:grpSpPr>
                <a:xfrm>
                  <a:off x="5040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00" name="Line 123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01" name="Line 124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grpSp>
            <p:nvGrpSpPr>
              <p:cNvPr id="24602" name="Group 125"/>
              <p:cNvGrpSpPr/>
              <p:nvPr/>
            </p:nvGrpSpPr>
            <p:grpSpPr>
              <a:xfrm>
                <a:off x="3216" y="1344"/>
                <a:ext cx="2160" cy="96"/>
                <a:chOff x="3072" y="1008"/>
                <a:chExt cx="2064" cy="96"/>
              </a:xfrm>
            </p:grpSpPr>
            <p:grpSp>
              <p:nvGrpSpPr>
                <p:cNvPr id="24603" name="Group 126"/>
                <p:cNvGrpSpPr/>
                <p:nvPr/>
              </p:nvGrpSpPr>
              <p:grpSpPr>
                <a:xfrm>
                  <a:off x="307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04" name="Line 127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05" name="Line 128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06" name="Group 129"/>
                <p:cNvGrpSpPr/>
                <p:nvPr/>
              </p:nvGrpSpPr>
              <p:grpSpPr>
                <a:xfrm>
                  <a:off x="355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07" name="Line 130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08" name="Line 131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09" name="Group 132"/>
                <p:cNvGrpSpPr/>
                <p:nvPr/>
              </p:nvGrpSpPr>
              <p:grpSpPr>
                <a:xfrm>
                  <a:off x="403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10" name="Line 133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11" name="Line 134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12" name="Group 135"/>
                <p:cNvGrpSpPr/>
                <p:nvPr/>
              </p:nvGrpSpPr>
              <p:grpSpPr>
                <a:xfrm>
                  <a:off x="4560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13" name="Line 136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14" name="Line 137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15" name="Group 138"/>
                <p:cNvGrpSpPr/>
                <p:nvPr/>
              </p:nvGrpSpPr>
              <p:grpSpPr>
                <a:xfrm>
                  <a:off x="5040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16" name="Line 139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17" name="Line 140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grpSp>
            <p:nvGrpSpPr>
              <p:cNvPr id="24618" name="Group 141"/>
              <p:cNvGrpSpPr/>
              <p:nvPr/>
            </p:nvGrpSpPr>
            <p:grpSpPr>
              <a:xfrm>
                <a:off x="3216" y="1776"/>
                <a:ext cx="2160" cy="96"/>
                <a:chOff x="3072" y="1008"/>
                <a:chExt cx="2064" cy="96"/>
              </a:xfrm>
            </p:grpSpPr>
            <p:grpSp>
              <p:nvGrpSpPr>
                <p:cNvPr id="24619" name="Group 142"/>
                <p:cNvGrpSpPr/>
                <p:nvPr/>
              </p:nvGrpSpPr>
              <p:grpSpPr>
                <a:xfrm>
                  <a:off x="307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20" name="Line 143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21" name="Line 144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22" name="Group 145"/>
                <p:cNvGrpSpPr/>
                <p:nvPr/>
              </p:nvGrpSpPr>
              <p:grpSpPr>
                <a:xfrm>
                  <a:off x="355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23" name="Line 146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24" name="Line 147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25" name="Group 148"/>
                <p:cNvGrpSpPr/>
                <p:nvPr/>
              </p:nvGrpSpPr>
              <p:grpSpPr>
                <a:xfrm>
                  <a:off x="403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26" name="Line 149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27" name="Line 150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28" name="Group 151"/>
                <p:cNvGrpSpPr/>
                <p:nvPr/>
              </p:nvGrpSpPr>
              <p:grpSpPr>
                <a:xfrm>
                  <a:off x="4560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29" name="Line 152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30" name="Line 153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31" name="Group 154"/>
                <p:cNvGrpSpPr/>
                <p:nvPr/>
              </p:nvGrpSpPr>
              <p:grpSpPr>
                <a:xfrm>
                  <a:off x="5040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32" name="Line 155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33" name="Line 156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grpSp>
            <p:nvGrpSpPr>
              <p:cNvPr id="24634" name="Group 157"/>
              <p:cNvGrpSpPr/>
              <p:nvPr/>
            </p:nvGrpSpPr>
            <p:grpSpPr>
              <a:xfrm>
                <a:off x="3216" y="2256"/>
                <a:ext cx="2160" cy="96"/>
                <a:chOff x="3072" y="1008"/>
                <a:chExt cx="2064" cy="96"/>
              </a:xfrm>
            </p:grpSpPr>
            <p:grpSp>
              <p:nvGrpSpPr>
                <p:cNvPr id="24635" name="Group 158"/>
                <p:cNvGrpSpPr/>
                <p:nvPr/>
              </p:nvGrpSpPr>
              <p:grpSpPr>
                <a:xfrm>
                  <a:off x="307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36" name="Line 159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37" name="Line 160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38" name="Group 161"/>
                <p:cNvGrpSpPr/>
                <p:nvPr/>
              </p:nvGrpSpPr>
              <p:grpSpPr>
                <a:xfrm>
                  <a:off x="355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39" name="Line 162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40" name="Line 163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41" name="Group 164"/>
                <p:cNvGrpSpPr/>
                <p:nvPr/>
              </p:nvGrpSpPr>
              <p:grpSpPr>
                <a:xfrm>
                  <a:off x="4032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42" name="Line 165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43" name="Line 166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44" name="Group 167"/>
                <p:cNvGrpSpPr/>
                <p:nvPr/>
              </p:nvGrpSpPr>
              <p:grpSpPr>
                <a:xfrm>
                  <a:off x="4560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45" name="Line 168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46" name="Line 169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47" name="Group 170"/>
                <p:cNvGrpSpPr/>
                <p:nvPr/>
              </p:nvGrpSpPr>
              <p:grpSpPr>
                <a:xfrm>
                  <a:off x="5040" y="1008"/>
                  <a:ext cx="96" cy="96"/>
                  <a:chOff x="3744" y="3312"/>
                  <a:chExt cx="720" cy="720"/>
                </a:xfrm>
              </p:grpSpPr>
              <p:sp>
                <p:nvSpPr>
                  <p:cNvPr id="24648" name="Line 171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49" name="Line 172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</p:grpSp>
        <p:sp>
          <p:nvSpPr>
            <p:cNvPr id="17582" name="AutoShape 174"/>
            <p:cNvSpPr>
              <a:spLocks noChangeArrowheads="1"/>
            </p:cNvSpPr>
            <p:nvPr/>
          </p:nvSpPr>
          <p:spPr bwMode="auto">
            <a:xfrm>
              <a:off x="4581" y="2727"/>
              <a:ext cx="141" cy="983"/>
            </a:xfrm>
            <a:prstGeom prst="can">
              <a:avLst>
                <a:gd name="adj" fmla="val 61647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51" name="Oval 176"/>
            <p:cNvSpPr/>
            <p:nvPr/>
          </p:nvSpPr>
          <p:spPr>
            <a:xfrm>
              <a:off x="4581" y="3209"/>
              <a:ext cx="141" cy="151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52" name="Line 178"/>
            <p:cNvSpPr/>
            <p:nvPr/>
          </p:nvSpPr>
          <p:spPr>
            <a:xfrm>
              <a:off x="4589" y="3294"/>
              <a:ext cx="105" cy="0"/>
            </a:xfrm>
            <a:prstGeom prst="line">
              <a:avLst/>
            </a:prstGeom>
            <a:ln w="38100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53" name="Text Box 181"/>
            <p:cNvSpPr txBox="1"/>
            <p:nvPr/>
          </p:nvSpPr>
          <p:spPr>
            <a:xfrm>
              <a:off x="5035" y="3039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en-US" altLang="zh-CN" sz="2400">
                  <a:solidFill>
                    <a:srgbClr val="FF00FF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u</a:t>
              </a:r>
              <a:endParaRPr lang="en-US" altLang="zh-CN" sz="2400">
                <a:solidFill>
                  <a:srgbClr val="FF00FF"/>
                </a:solidFill>
                <a:latin typeface="Symbol" panose="05050102010706020507" pitchFamily="18" charset="2"/>
                <a:ea typeface="宋体" panose="02010600030101010101" pitchFamily="2" charset="-122"/>
              </a:endParaRPr>
            </a:p>
          </p:txBody>
        </p:sp>
        <p:sp>
          <p:nvSpPr>
            <p:cNvPr id="24654" name="Text Box 183"/>
            <p:cNvSpPr txBox="1"/>
            <p:nvPr/>
          </p:nvSpPr>
          <p:spPr>
            <a:xfrm>
              <a:off x="4297" y="3464"/>
              <a:ext cx="3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en-US" altLang="zh-CN" sz="2400" i="1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sz="2400" i="1" baseline="-2500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lang="en-US" altLang="zh-CN" sz="2400" i="1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55" name="Line 194"/>
            <p:cNvSpPr/>
            <p:nvPr/>
          </p:nvSpPr>
          <p:spPr>
            <a:xfrm>
              <a:off x="4694" y="3294"/>
              <a:ext cx="539" cy="0"/>
            </a:xfrm>
            <a:prstGeom prst="line">
              <a:avLst/>
            </a:prstGeom>
            <a:ln w="28575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4656" name="Line 195"/>
            <p:cNvSpPr/>
            <p:nvPr/>
          </p:nvSpPr>
          <p:spPr>
            <a:xfrm>
              <a:off x="4638" y="3351"/>
              <a:ext cx="0" cy="226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4657" name="Line 196"/>
            <p:cNvSpPr/>
            <p:nvPr/>
          </p:nvSpPr>
          <p:spPr>
            <a:xfrm flipV="1">
              <a:off x="4638" y="2982"/>
              <a:ext cx="0" cy="227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4658" name="Line 197"/>
            <p:cNvSpPr/>
            <p:nvPr/>
          </p:nvSpPr>
          <p:spPr>
            <a:xfrm>
              <a:off x="4609" y="3663"/>
              <a:ext cx="57" cy="0"/>
            </a:xfrm>
            <a:prstGeom prst="line">
              <a:avLst/>
            </a:prstGeom>
            <a:ln w="190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659" name="Group 200"/>
            <p:cNvGrpSpPr/>
            <p:nvPr/>
          </p:nvGrpSpPr>
          <p:grpSpPr>
            <a:xfrm>
              <a:off x="4609" y="2755"/>
              <a:ext cx="85" cy="85"/>
              <a:chOff x="3220" y="3719"/>
              <a:chExt cx="312" cy="397"/>
            </a:xfrm>
          </p:grpSpPr>
          <p:sp>
            <p:nvSpPr>
              <p:cNvPr id="24660" name="Line 198"/>
              <p:cNvSpPr/>
              <p:nvPr/>
            </p:nvSpPr>
            <p:spPr>
              <a:xfrm>
                <a:off x="3220" y="3918"/>
                <a:ext cx="312" cy="0"/>
              </a:xfrm>
              <a:prstGeom prst="line">
                <a:avLst/>
              </a:prstGeom>
              <a:ln w="190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61" name="Line 199"/>
              <p:cNvSpPr/>
              <p:nvPr/>
            </p:nvSpPr>
            <p:spPr>
              <a:xfrm>
                <a:off x="3362" y="3719"/>
                <a:ext cx="0" cy="397"/>
              </a:xfrm>
              <a:prstGeom prst="line">
                <a:avLst/>
              </a:prstGeom>
              <a:ln w="190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4" grpId="0"/>
      <p:bldP spid="175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graphicFrame>
        <p:nvGraphicFramePr>
          <p:cNvPr id="25692" name="Object 92"/>
          <p:cNvGraphicFramePr/>
          <p:nvPr/>
        </p:nvGraphicFramePr>
        <p:xfrm>
          <a:off x="2821623" y="310198"/>
          <a:ext cx="283527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1155700" imgH="330200" progId="Equation.3">
                  <p:embed/>
                </p:oleObj>
              </mc:Choice>
              <mc:Fallback>
                <p:oleObj name="" r:id="rId1" imgW="1155700" imgH="3302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21623" y="310198"/>
                        <a:ext cx="2835275" cy="798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96" name="Text Box 96"/>
          <p:cNvSpPr txBox="1"/>
          <p:nvPr/>
        </p:nvSpPr>
        <p:spPr>
          <a:xfrm>
            <a:off x="1105218" y="1506538"/>
            <a:ext cx="621030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由低电势指向高电势，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97" name="Text Box 97"/>
          <p:cNvSpPr txBox="1"/>
          <p:nvPr/>
        </p:nvSpPr>
        <p:spPr>
          <a:xfrm>
            <a:off x="328930" y="4321810"/>
            <a:ext cx="78651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一般的，整个线圈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中所产生的动生电动势为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5698" name="Object 98"/>
          <p:cNvGraphicFramePr>
            <a:graphicFrameLocks noChangeAspect="1"/>
          </p:cNvGraphicFramePr>
          <p:nvPr/>
        </p:nvGraphicFramePr>
        <p:xfrm>
          <a:off x="2232025" y="5260975"/>
          <a:ext cx="265588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3" imgW="1167765" imgH="304800" progId="Equation.3">
                  <p:embed/>
                </p:oleObj>
              </mc:Choice>
              <mc:Fallback>
                <p:oleObj name="" r:id="rId3" imgW="1167765" imgH="304800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2025" y="5260975"/>
                        <a:ext cx="2655888" cy="682625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96"/>
          <p:cNvSpPr txBox="1"/>
          <p:nvPr/>
        </p:nvSpPr>
        <p:spPr>
          <a:xfrm>
            <a:off x="271780" y="2381885"/>
            <a:ext cx="77673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特殊的：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均匀磁场中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，垂直切割磁力线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6805" name="Object 181"/>
          <p:cNvGraphicFramePr/>
          <p:nvPr/>
        </p:nvGraphicFramePr>
        <p:xfrm>
          <a:off x="3216275" y="3226435"/>
          <a:ext cx="162814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5" imgW="558800" imgH="177165" progId="Equation.3">
                  <p:embed/>
                </p:oleObj>
              </mc:Choice>
              <mc:Fallback>
                <p:oleObj name="" r:id="rId5" imgW="558800" imgH="177165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6275" y="3226435"/>
                        <a:ext cx="1628140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96"/>
          <p:cNvSpPr txBox="1"/>
          <p:nvPr/>
        </p:nvSpPr>
        <p:spPr>
          <a:xfrm>
            <a:off x="572135" y="448945"/>
            <a:ext cx="20853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整个导体：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69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7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697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96" grpId="0" build="p"/>
      <p:bldP spid="25697" grpId="0" build="p"/>
      <p:bldP spid="5" grpId="0" build="p"/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横卷形 353316"/>
          <p:cNvSpPr/>
          <p:nvPr/>
        </p:nvSpPr>
        <p:spPr>
          <a:xfrm>
            <a:off x="104775" y="289878"/>
            <a:ext cx="1589088" cy="8636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</a:t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59" name="文本框 951299"/>
          <p:cNvSpPr txBox="1"/>
          <p:nvPr/>
        </p:nvSpPr>
        <p:spPr>
          <a:xfrm>
            <a:off x="1296670" y="368935"/>
            <a:ext cx="77577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4000" dirty="0">
                <a:solidFill>
                  <a:srgbClr val="660033"/>
                </a:solidFill>
                <a:ea typeface="华文新魏" panose="020108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洛伦兹力不做功，但却产生了电能？</a:t>
            </a:r>
            <a:r>
              <a:rPr lang="zh-CN" altLang="en-US" sz="3200" dirty="0">
                <a:solidFill>
                  <a:srgbClr val="660033"/>
                </a:solidFill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200" dirty="0">
              <a:solidFill>
                <a:srgbClr val="660033"/>
              </a:solidFill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630680" y="2005719"/>
            <a:ext cx="4545330" cy="3504811"/>
            <a:chOff x="3968" y="3509"/>
            <a:chExt cx="7158" cy="5519"/>
          </a:xfrm>
        </p:grpSpPr>
        <p:grpSp>
          <p:nvGrpSpPr>
            <p:cNvPr id="24584" name="Group 201"/>
            <p:cNvGrpSpPr/>
            <p:nvPr/>
          </p:nvGrpSpPr>
          <p:grpSpPr>
            <a:xfrm>
              <a:off x="3968" y="3509"/>
              <a:ext cx="7158" cy="5519"/>
              <a:chOff x="3612" y="2697"/>
              <a:chExt cx="1845" cy="1176"/>
            </a:xfrm>
          </p:grpSpPr>
          <p:grpSp>
            <p:nvGrpSpPr>
              <p:cNvPr id="24585" name="Group 108"/>
              <p:cNvGrpSpPr/>
              <p:nvPr/>
            </p:nvGrpSpPr>
            <p:grpSpPr>
              <a:xfrm>
                <a:off x="4660" y="2699"/>
                <a:ext cx="64" cy="737"/>
                <a:chOff x="4221" y="912"/>
                <a:chExt cx="100" cy="960"/>
              </a:xfrm>
            </p:grpSpPr>
            <p:sp>
              <p:nvSpPr>
                <p:cNvPr id="24595" name="Line 118"/>
                <p:cNvSpPr/>
                <p:nvPr/>
              </p:nvSpPr>
              <p:spPr>
                <a:xfrm>
                  <a:off x="4221" y="912"/>
                  <a:ext cx="100" cy="96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24609" name="Group 132"/>
                <p:cNvGrpSpPr/>
                <p:nvPr/>
              </p:nvGrpSpPr>
              <p:grpSpPr>
                <a:xfrm rot="0">
                  <a:off x="4221" y="1344"/>
                  <a:ext cx="100" cy="96"/>
                  <a:chOff x="3744" y="3312"/>
                  <a:chExt cx="720" cy="720"/>
                </a:xfrm>
              </p:grpSpPr>
              <p:sp>
                <p:nvSpPr>
                  <p:cNvPr id="24610" name="Line 133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11" name="Line 134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625" name="Group 148"/>
                <p:cNvGrpSpPr/>
                <p:nvPr/>
              </p:nvGrpSpPr>
              <p:grpSpPr>
                <a:xfrm rot="0">
                  <a:off x="4221" y="1776"/>
                  <a:ext cx="100" cy="96"/>
                  <a:chOff x="3744" y="3312"/>
                  <a:chExt cx="720" cy="720"/>
                </a:xfrm>
              </p:grpSpPr>
              <p:sp>
                <p:nvSpPr>
                  <p:cNvPr id="24626" name="Line 149"/>
                  <p:cNvSpPr/>
                  <p:nvPr/>
                </p:nvSpPr>
                <p:spPr>
                  <a:xfrm flipH="1"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4627" name="Line 150"/>
                  <p:cNvSpPr/>
                  <p:nvPr/>
                </p:nvSpPr>
                <p:spPr>
                  <a:xfrm>
                    <a:off x="3744" y="3312"/>
                    <a:ext cx="720" cy="72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17582" name="AutoShape 174"/>
              <p:cNvSpPr>
                <a:spLocks noChangeArrowheads="1"/>
              </p:cNvSpPr>
              <p:nvPr/>
            </p:nvSpPr>
            <p:spPr bwMode="auto">
              <a:xfrm>
                <a:off x="4581" y="2697"/>
                <a:ext cx="141" cy="983"/>
              </a:xfrm>
              <a:prstGeom prst="can">
                <a:avLst>
                  <a:gd name="adj" fmla="val 61647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 wrap="none" anchor="ctr"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651" name="Oval 176"/>
              <p:cNvSpPr/>
              <p:nvPr/>
            </p:nvSpPr>
            <p:spPr>
              <a:xfrm>
                <a:off x="4581" y="3209"/>
                <a:ext cx="141" cy="151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52" name="Line 178"/>
              <p:cNvSpPr/>
              <p:nvPr/>
            </p:nvSpPr>
            <p:spPr>
              <a:xfrm>
                <a:off x="4589" y="3294"/>
                <a:ext cx="105" cy="0"/>
              </a:xfrm>
              <a:prstGeom prst="line">
                <a:avLst/>
              </a:prstGeom>
              <a:ln w="38100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53" name="Text Box 181"/>
              <p:cNvSpPr txBox="1"/>
              <p:nvPr/>
            </p:nvSpPr>
            <p:spPr>
              <a:xfrm>
                <a:off x="5202" y="3170"/>
                <a:ext cx="255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 eaLnBrk="0" hangingPunct="0"/>
                <a:r>
                  <a:rPr lang="en-US" altLang="zh-CN" sz="240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rPr>
                  <a:t>u</a:t>
                </a:r>
                <a:endParaRPr lang="en-US" altLang="zh-CN" sz="240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4654" name="Text Box 183"/>
              <p:cNvSpPr txBox="1"/>
              <p:nvPr/>
            </p:nvSpPr>
            <p:spPr>
              <a:xfrm>
                <a:off x="4566" y="3719"/>
                <a:ext cx="308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eaLnBrk="0" hangingPunct="0"/>
                <a:r>
                  <a:rPr lang="en-US" altLang="zh-CN" sz="2400" i="1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sz="2400" i="1" baseline="-2500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endParaRPr lang="en-US" altLang="zh-CN" sz="2400" i="1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55" name="Line 194"/>
              <p:cNvSpPr/>
              <p:nvPr/>
            </p:nvSpPr>
            <p:spPr>
              <a:xfrm>
                <a:off x="4694" y="3294"/>
                <a:ext cx="539" cy="0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" name="Line 194"/>
              <p:cNvSpPr/>
              <p:nvPr/>
            </p:nvSpPr>
            <p:spPr>
              <a:xfrm rot="2460000" flipV="1">
                <a:off x="4624" y="3480"/>
                <a:ext cx="646" cy="23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4656" name="Line 195"/>
              <p:cNvSpPr/>
              <p:nvPr/>
            </p:nvSpPr>
            <p:spPr>
              <a:xfrm>
                <a:off x="4638" y="3351"/>
                <a:ext cx="0" cy="306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4658" name="Line 197"/>
              <p:cNvSpPr/>
              <p:nvPr/>
            </p:nvSpPr>
            <p:spPr>
              <a:xfrm>
                <a:off x="4609" y="3663"/>
                <a:ext cx="57" cy="0"/>
              </a:xfrm>
              <a:prstGeom prst="line">
                <a:avLst/>
              </a:prstGeom>
              <a:ln w="190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4659" name="Group 200"/>
              <p:cNvGrpSpPr/>
              <p:nvPr/>
            </p:nvGrpSpPr>
            <p:grpSpPr>
              <a:xfrm>
                <a:off x="4609" y="2740"/>
                <a:ext cx="85" cy="85"/>
                <a:chOff x="3220" y="3649"/>
                <a:chExt cx="312" cy="397"/>
              </a:xfrm>
            </p:grpSpPr>
            <p:sp>
              <p:nvSpPr>
                <p:cNvPr id="24660" name="Line 198"/>
                <p:cNvSpPr/>
                <p:nvPr/>
              </p:nvSpPr>
              <p:spPr>
                <a:xfrm>
                  <a:off x="3220" y="3918"/>
                  <a:ext cx="312" cy="0"/>
                </a:xfrm>
                <a:prstGeom prst="line">
                  <a:avLst/>
                </a:prstGeom>
                <a:ln w="19050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61" name="Line 199"/>
                <p:cNvSpPr/>
                <p:nvPr/>
              </p:nvSpPr>
              <p:spPr>
                <a:xfrm>
                  <a:off x="3362" y="3649"/>
                  <a:ext cx="0" cy="397"/>
                </a:xfrm>
                <a:prstGeom prst="line">
                  <a:avLst/>
                </a:prstGeom>
                <a:ln w="19050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9" name="Text Box 181"/>
              <p:cNvSpPr txBox="1"/>
              <p:nvPr/>
            </p:nvSpPr>
            <p:spPr>
              <a:xfrm>
                <a:off x="5174" y="3556"/>
                <a:ext cx="255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 eaLnBrk="0" hangingPunct="0"/>
                <a:r>
                  <a:rPr lang="en-US" altLang="zh-CN" sz="2400" i="1">
                    <a:solidFill>
                      <a:srgbClr val="FF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endParaRPr lang="en-US" altLang="zh-CN" sz="2400" i="1">
                  <a:solidFill>
                    <a:srgbClr val="FF0000"/>
                  </a:solidFill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 Box 183"/>
              <p:cNvSpPr txBox="1"/>
              <p:nvPr/>
            </p:nvSpPr>
            <p:spPr>
              <a:xfrm>
                <a:off x="3612" y="3217"/>
                <a:ext cx="344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 eaLnBrk="0" hangingPunct="0"/>
                <a:endParaRPr lang="en-US" altLang="zh-CN" sz="2400" i="1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Line 194"/>
              <p:cNvSpPr/>
              <p:nvPr/>
            </p:nvSpPr>
            <p:spPr>
              <a:xfrm rot="8160000" flipV="1">
                <a:off x="4256" y="3456"/>
                <a:ext cx="427" cy="9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6" name="Text Box 183"/>
              <p:cNvSpPr txBox="1"/>
              <p:nvPr/>
            </p:nvSpPr>
            <p:spPr>
              <a:xfrm>
                <a:off x="4195" y="3629"/>
                <a:ext cx="308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eaLnBrk="0" hangingPunct="0"/>
                <a:r>
                  <a:rPr lang="en-US" altLang="zh-CN" sz="2400" i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zh-CN" altLang="en-US" sz="2400" baseline="-250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合</a:t>
                </a:r>
                <a:endParaRPr lang="zh-CN" altLang="en-US" sz="24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8197" y="7329"/>
              <a:ext cx="748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i="1">
                  <a:ea typeface="微软雅黑" panose="020B0503020204020204" charset="-122"/>
                  <a:cs typeface="Times New Roman" panose="02020603050405020304" pitchFamily="18" charset="0"/>
                </a:rPr>
                <a:t>υ</a:t>
              </a:r>
              <a:r>
                <a:rPr lang="zh-CN" altLang="en-US" b="0">
                  <a:cs typeface="Times New Roman" panose="02020603050405020304" pitchFamily="18" charset="0"/>
                </a:rPr>
                <a:t>´</a:t>
              </a:r>
              <a:endParaRPr lang="zh-CN" altLang="en-US" b="0">
                <a:cs typeface="Times New Roman" panose="02020603050405020304" pitchFamily="18" charset="0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0137" y="6226"/>
              <a:ext cx="0" cy="175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>
                  <a:shade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</p:cxnSp>
        <p:cxnSp>
          <p:nvCxnSpPr>
            <p:cNvPr id="7" name="直接连接符 6"/>
            <p:cNvCxnSpPr/>
            <p:nvPr/>
          </p:nvCxnSpPr>
          <p:spPr>
            <a:xfrm flipV="1">
              <a:off x="7734" y="7983"/>
              <a:ext cx="2268" cy="1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>
                  <a:shade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</p:cxnSp>
        <p:sp>
          <p:nvSpPr>
            <p:cNvPr id="11" name="Line 194"/>
            <p:cNvSpPr/>
            <p:nvPr/>
          </p:nvSpPr>
          <p:spPr>
            <a:xfrm rot="10800000">
              <a:off x="6845" y="6306"/>
              <a:ext cx="850" cy="1"/>
            </a:xfrm>
            <a:prstGeom prst="line">
              <a:avLst/>
            </a:prstGeom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" name="文本框 11"/>
            <p:cNvSpPr txBox="1"/>
            <p:nvPr/>
          </p:nvSpPr>
          <p:spPr>
            <a:xfrm>
              <a:off x="5936" y="5899"/>
              <a:ext cx="121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en-US" altLang="zh-CN" sz="2400" i="1">
                  <a:solidFill>
                    <a:srgbClr val="002060"/>
                  </a:solidFill>
                  <a:sym typeface="+mn-ea"/>
                </a:rPr>
                <a:t>F</a:t>
              </a:r>
              <a:r>
                <a:rPr lang="en-US" altLang="zh-CN" sz="2400" i="1" baseline="-25000">
                  <a:solidFill>
                    <a:srgbClr val="002060"/>
                  </a:solidFill>
                  <a:sym typeface="+mn-ea"/>
                </a:rPr>
                <a:t>m</a:t>
              </a:r>
              <a:r>
                <a:rPr lang="zh-CN" altLang="en-US" sz="2400">
                  <a:solidFill>
                    <a:srgbClr val="002060"/>
                  </a:solidFill>
                  <a:cs typeface="Times New Roman" panose="02020603050405020304" pitchFamily="18" charset="0"/>
                </a:rPr>
                <a:t>´</a:t>
              </a:r>
              <a:endParaRPr lang="zh-CN" altLang="en-US" sz="2400">
                <a:solidFill>
                  <a:srgbClr val="002060"/>
                </a:solidFill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636" name="Object 84"/>
            <p:cNvGraphicFramePr>
              <a:graphicFrameLocks noChangeAspect="1"/>
            </p:cNvGraphicFramePr>
            <p:nvPr/>
          </p:nvGraphicFramePr>
          <p:xfrm>
            <a:off x="9153" y="4527"/>
            <a:ext cx="655" cy="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1" imgW="165100" imgH="177800" progId="Equation.3">
                    <p:embed/>
                  </p:oleObj>
                </mc:Choice>
                <mc:Fallback>
                  <p:oleObj name="" r:id="rId1" imgW="165100" imgH="177800" progId="Equation.3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153" y="4527"/>
                          <a:ext cx="655" cy="7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直接连接符 12"/>
            <p:cNvCxnSpPr/>
            <p:nvPr/>
          </p:nvCxnSpPr>
          <p:spPr>
            <a:xfrm>
              <a:off x="6845" y="6226"/>
              <a:ext cx="0" cy="175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>
                  <a:shade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</p:cxnSp>
        <p:cxnSp>
          <p:nvCxnSpPr>
            <p:cNvPr id="14" name="直接连接符 13"/>
            <p:cNvCxnSpPr/>
            <p:nvPr/>
          </p:nvCxnSpPr>
          <p:spPr>
            <a:xfrm flipV="1">
              <a:off x="6860" y="7983"/>
              <a:ext cx="1077" cy="1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>
                  <a:shade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26628" name="Text Box 4"/>
          <p:cNvSpPr txBox="1"/>
          <p:nvPr/>
        </p:nvSpPr>
        <p:spPr>
          <a:xfrm>
            <a:off x="206375" y="142875"/>
            <a:ext cx="8505825" cy="22015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长度为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的铜棒在磁感应强度为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的均匀磁场中，以角速度</a:t>
            </a:r>
            <a:r>
              <a:rPr lang="zh-CN" altLang="en-US" dirty="0">
                <a:latin typeface="Symbol" panose="05050102010706020507" pitchFamily="18" charset="2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绕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轴沿逆时针方向转动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(1)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棒中感应电动势的大小和方向；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92"/>
          <p:cNvGrpSpPr/>
          <p:nvPr/>
        </p:nvGrpSpPr>
        <p:grpSpPr>
          <a:xfrm>
            <a:off x="5786438" y="2438400"/>
            <a:ext cx="2924175" cy="2808288"/>
            <a:chOff x="3504" y="998"/>
            <a:chExt cx="1842" cy="1769"/>
          </a:xfrm>
        </p:grpSpPr>
        <p:grpSp>
          <p:nvGrpSpPr>
            <p:cNvPr id="3" name="Group 93"/>
            <p:cNvGrpSpPr/>
            <p:nvPr/>
          </p:nvGrpSpPr>
          <p:grpSpPr>
            <a:xfrm>
              <a:off x="3504" y="998"/>
              <a:ext cx="100" cy="96"/>
              <a:chOff x="3744" y="3312"/>
              <a:chExt cx="720" cy="720"/>
            </a:xfrm>
          </p:grpSpPr>
          <p:sp>
            <p:nvSpPr>
              <p:cNvPr id="26629" name="Line 94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30" name="Line 95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31" name="Group 96"/>
            <p:cNvGrpSpPr/>
            <p:nvPr/>
          </p:nvGrpSpPr>
          <p:grpSpPr>
            <a:xfrm>
              <a:off x="4055" y="998"/>
              <a:ext cx="101" cy="96"/>
              <a:chOff x="3744" y="3312"/>
              <a:chExt cx="720" cy="720"/>
            </a:xfrm>
          </p:grpSpPr>
          <p:sp>
            <p:nvSpPr>
              <p:cNvPr id="26632" name="Line 97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33" name="Line 98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34" name="Group 99"/>
            <p:cNvGrpSpPr/>
            <p:nvPr/>
          </p:nvGrpSpPr>
          <p:grpSpPr>
            <a:xfrm>
              <a:off x="4623" y="998"/>
              <a:ext cx="100" cy="96"/>
              <a:chOff x="3744" y="3312"/>
              <a:chExt cx="720" cy="720"/>
            </a:xfrm>
          </p:grpSpPr>
          <p:sp>
            <p:nvSpPr>
              <p:cNvPr id="26635" name="Line 100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36" name="Line 101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37" name="Group 102"/>
            <p:cNvGrpSpPr/>
            <p:nvPr/>
          </p:nvGrpSpPr>
          <p:grpSpPr>
            <a:xfrm>
              <a:off x="5161" y="998"/>
              <a:ext cx="101" cy="96"/>
              <a:chOff x="3744" y="3312"/>
              <a:chExt cx="720" cy="720"/>
            </a:xfrm>
          </p:grpSpPr>
          <p:sp>
            <p:nvSpPr>
              <p:cNvPr id="26638" name="Line 103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39" name="Line 104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40" name="Group 105"/>
            <p:cNvGrpSpPr/>
            <p:nvPr/>
          </p:nvGrpSpPr>
          <p:grpSpPr>
            <a:xfrm>
              <a:off x="3504" y="1441"/>
              <a:ext cx="100" cy="96"/>
              <a:chOff x="3744" y="3312"/>
              <a:chExt cx="720" cy="720"/>
            </a:xfrm>
          </p:grpSpPr>
          <p:sp>
            <p:nvSpPr>
              <p:cNvPr id="26641" name="Line 106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42" name="Line 107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43" name="Group 108"/>
            <p:cNvGrpSpPr/>
            <p:nvPr/>
          </p:nvGrpSpPr>
          <p:grpSpPr>
            <a:xfrm>
              <a:off x="4055" y="1441"/>
              <a:ext cx="101" cy="96"/>
              <a:chOff x="3744" y="3312"/>
              <a:chExt cx="720" cy="720"/>
            </a:xfrm>
          </p:grpSpPr>
          <p:sp>
            <p:nvSpPr>
              <p:cNvPr id="26644" name="Line 109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45" name="Line 110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46" name="Group 111"/>
            <p:cNvGrpSpPr/>
            <p:nvPr/>
          </p:nvGrpSpPr>
          <p:grpSpPr>
            <a:xfrm>
              <a:off x="4623" y="1441"/>
              <a:ext cx="100" cy="96"/>
              <a:chOff x="3744" y="3312"/>
              <a:chExt cx="720" cy="720"/>
            </a:xfrm>
          </p:grpSpPr>
          <p:sp>
            <p:nvSpPr>
              <p:cNvPr id="26647" name="Line 112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48" name="Line 113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49" name="Group 114"/>
            <p:cNvGrpSpPr/>
            <p:nvPr/>
          </p:nvGrpSpPr>
          <p:grpSpPr>
            <a:xfrm>
              <a:off x="5161" y="1441"/>
              <a:ext cx="101" cy="96"/>
              <a:chOff x="3744" y="3312"/>
              <a:chExt cx="720" cy="720"/>
            </a:xfrm>
          </p:grpSpPr>
          <p:sp>
            <p:nvSpPr>
              <p:cNvPr id="26650" name="Line 115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51" name="Line 116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52" name="Group 117"/>
            <p:cNvGrpSpPr/>
            <p:nvPr/>
          </p:nvGrpSpPr>
          <p:grpSpPr>
            <a:xfrm>
              <a:off x="3504" y="1877"/>
              <a:ext cx="100" cy="96"/>
              <a:chOff x="3744" y="3312"/>
              <a:chExt cx="720" cy="720"/>
            </a:xfrm>
          </p:grpSpPr>
          <p:sp>
            <p:nvSpPr>
              <p:cNvPr id="26653" name="Line 118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54" name="Line 119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55" name="Group 120"/>
            <p:cNvGrpSpPr/>
            <p:nvPr/>
          </p:nvGrpSpPr>
          <p:grpSpPr>
            <a:xfrm>
              <a:off x="4055" y="1877"/>
              <a:ext cx="101" cy="96"/>
              <a:chOff x="3744" y="3312"/>
              <a:chExt cx="720" cy="720"/>
            </a:xfrm>
          </p:grpSpPr>
          <p:sp>
            <p:nvSpPr>
              <p:cNvPr id="26656" name="Line 121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57" name="Line 122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58" name="Group 123"/>
            <p:cNvGrpSpPr/>
            <p:nvPr/>
          </p:nvGrpSpPr>
          <p:grpSpPr>
            <a:xfrm>
              <a:off x="4623" y="1877"/>
              <a:ext cx="100" cy="96"/>
              <a:chOff x="3744" y="3312"/>
              <a:chExt cx="720" cy="720"/>
            </a:xfrm>
          </p:grpSpPr>
          <p:sp>
            <p:nvSpPr>
              <p:cNvPr id="26659" name="Line 124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60" name="Line 125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61" name="Group 126"/>
            <p:cNvGrpSpPr/>
            <p:nvPr/>
          </p:nvGrpSpPr>
          <p:grpSpPr>
            <a:xfrm>
              <a:off x="5161" y="1877"/>
              <a:ext cx="101" cy="96"/>
              <a:chOff x="3744" y="3312"/>
              <a:chExt cx="720" cy="720"/>
            </a:xfrm>
          </p:grpSpPr>
          <p:sp>
            <p:nvSpPr>
              <p:cNvPr id="26662" name="Line 127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63" name="Line 128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64" name="Group 129"/>
            <p:cNvGrpSpPr/>
            <p:nvPr/>
          </p:nvGrpSpPr>
          <p:grpSpPr>
            <a:xfrm>
              <a:off x="3504" y="2671"/>
              <a:ext cx="100" cy="96"/>
              <a:chOff x="3744" y="3312"/>
              <a:chExt cx="720" cy="720"/>
            </a:xfrm>
          </p:grpSpPr>
          <p:sp>
            <p:nvSpPr>
              <p:cNvPr id="26665" name="Line 130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66" name="Line 131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67" name="Group 132"/>
            <p:cNvGrpSpPr/>
            <p:nvPr/>
          </p:nvGrpSpPr>
          <p:grpSpPr>
            <a:xfrm>
              <a:off x="4055" y="2671"/>
              <a:ext cx="101" cy="96"/>
              <a:chOff x="3744" y="3312"/>
              <a:chExt cx="720" cy="720"/>
            </a:xfrm>
          </p:grpSpPr>
          <p:sp>
            <p:nvSpPr>
              <p:cNvPr id="26668" name="Line 133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69" name="Line 134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70" name="Group 135"/>
            <p:cNvGrpSpPr/>
            <p:nvPr/>
          </p:nvGrpSpPr>
          <p:grpSpPr>
            <a:xfrm>
              <a:off x="4623" y="2671"/>
              <a:ext cx="100" cy="96"/>
              <a:chOff x="3744" y="3312"/>
              <a:chExt cx="720" cy="720"/>
            </a:xfrm>
          </p:grpSpPr>
          <p:sp>
            <p:nvSpPr>
              <p:cNvPr id="26671" name="Line 136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72" name="Line 137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73" name="Group 138"/>
            <p:cNvGrpSpPr/>
            <p:nvPr/>
          </p:nvGrpSpPr>
          <p:grpSpPr>
            <a:xfrm>
              <a:off x="5161" y="2671"/>
              <a:ext cx="101" cy="96"/>
              <a:chOff x="3744" y="3312"/>
              <a:chExt cx="720" cy="720"/>
            </a:xfrm>
          </p:grpSpPr>
          <p:sp>
            <p:nvSpPr>
              <p:cNvPr id="26674" name="Line 139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75" name="Line 140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76" name="Group 141"/>
            <p:cNvGrpSpPr/>
            <p:nvPr/>
          </p:nvGrpSpPr>
          <p:grpSpPr>
            <a:xfrm>
              <a:off x="3504" y="2291"/>
              <a:ext cx="100" cy="96"/>
              <a:chOff x="3744" y="3312"/>
              <a:chExt cx="720" cy="720"/>
            </a:xfrm>
          </p:grpSpPr>
          <p:sp>
            <p:nvSpPr>
              <p:cNvPr id="26677" name="Line 142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78" name="Line 143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79" name="Group 144"/>
            <p:cNvGrpSpPr/>
            <p:nvPr/>
          </p:nvGrpSpPr>
          <p:grpSpPr>
            <a:xfrm>
              <a:off x="4055" y="2291"/>
              <a:ext cx="101" cy="96"/>
              <a:chOff x="3744" y="3312"/>
              <a:chExt cx="720" cy="720"/>
            </a:xfrm>
          </p:grpSpPr>
          <p:sp>
            <p:nvSpPr>
              <p:cNvPr id="26680" name="Line 145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81" name="Line 146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82" name="Group 147"/>
            <p:cNvGrpSpPr/>
            <p:nvPr/>
          </p:nvGrpSpPr>
          <p:grpSpPr>
            <a:xfrm>
              <a:off x="4623" y="2291"/>
              <a:ext cx="100" cy="96"/>
              <a:chOff x="3744" y="3312"/>
              <a:chExt cx="720" cy="720"/>
            </a:xfrm>
          </p:grpSpPr>
          <p:sp>
            <p:nvSpPr>
              <p:cNvPr id="26683" name="Line 148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84" name="Line 149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6685" name="Group 150"/>
            <p:cNvGrpSpPr/>
            <p:nvPr/>
          </p:nvGrpSpPr>
          <p:grpSpPr>
            <a:xfrm>
              <a:off x="5161" y="2291"/>
              <a:ext cx="101" cy="96"/>
              <a:chOff x="3744" y="3312"/>
              <a:chExt cx="720" cy="720"/>
            </a:xfrm>
          </p:grpSpPr>
          <p:sp>
            <p:nvSpPr>
              <p:cNvPr id="26686" name="Line 151"/>
              <p:cNvSpPr/>
              <p:nvPr/>
            </p:nvSpPr>
            <p:spPr>
              <a:xfrm flipH="1"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687" name="Line 152"/>
              <p:cNvSpPr/>
              <p:nvPr/>
            </p:nvSpPr>
            <p:spPr>
              <a:xfrm>
                <a:off x="3744" y="3312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6688" name="Oval 153"/>
            <p:cNvSpPr/>
            <p:nvPr/>
          </p:nvSpPr>
          <p:spPr>
            <a:xfrm>
              <a:off x="3645" y="1139"/>
              <a:ext cx="1531" cy="1531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89" name="Rectangle 154"/>
            <p:cNvSpPr/>
            <p:nvPr/>
          </p:nvSpPr>
          <p:spPr>
            <a:xfrm>
              <a:off x="4411" y="1848"/>
              <a:ext cx="737" cy="85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90" name="Text Box 155"/>
            <p:cNvSpPr txBox="1"/>
            <p:nvPr/>
          </p:nvSpPr>
          <p:spPr>
            <a:xfrm>
              <a:off x="4213" y="1877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91" name="Text Box 156"/>
            <p:cNvSpPr txBox="1"/>
            <p:nvPr/>
          </p:nvSpPr>
          <p:spPr>
            <a:xfrm>
              <a:off x="4950" y="1905"/>
              <a:ext cx="27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92" name="Arc 157"/>
            <p:cNvSpPr/>
            <p:nvPr/>
          </p:nvSpPr>
          <p:spPr>
            <a:xfrm>
              <a:off x="5148" y="1588"/>
              <a:ext cx="198" cy="594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150" y="594"/>
                </a:cxn>
                <a:cxn ang="0">
                  <a:pos x="0" y="319"/>
                </a:cxn>
              </a:cxnLst>
              <a:pathLst>
                <a:path w="21600" h="30445" fill="none">
                  <a:moveTo>
                    <a:pt x="14125" y="-1"/>
                  </a:moveTo>
                  <a:cubicBezTo>
                    <a:pt x="18871" y="4102"/>
                    <a:pt x="21600" y="10066"/>
                    <a:pt x="21600" y="16341"/>
                  </a:cubicBezTo>
                  <a:cubicBezTo>
                    <a:pt x="21600" y="21518"/>
                    <a:pt x="19740" y="26523"/>
                    <a:pt x="16359" y="30444"/>
                  </a:cubicBezTo>
                </a:path>
                <a:path w="21600" h="30445" stroke="0">
                  <a:moveTo>
                    <a:pt x="14125" y="-1"/>
                  </a:moveTo>
                  <a:cubicBezTo>
                    <a:pt x="18871" y="4102"/>
                    <a:pt x="21600" y="10066"/>
                    <a:pt x="21600" y="16341"/>
                  </a:cubicBezTo>
                  <a:cubicBezTo>
                    <a:pt x="21600" y="21518"/>
                    <a:pt x="19740" y="26523"/>
                    <a:pt x="16359" y="30444"/>
                  </a:cubicBezTo>
                  <a:lnTo>
                    <a:pt x="0" y="16341"/>
                  </a:lnTo>
                  <a:close/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6789" name="Text Box 165"/>
          <p:cNvSpPr txBox="1"/>
          <p:nvPr/>
        </p:nvSpPr>
        <p:spPr>
          <a:xfrm>
            <a:off x="296863" y="2127250"/>
            <a:ext cx="197008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Elephant" panose="02020904090505020303" pitchFamily="18" charset="0"/>
                <a:ea typeface="宋体" panose="02010600030101010101" pitchFamily="2" charset="-122"/>
              </a:rPr>
              <a:t>解：</a:t>
            </a:r>
            <a:r>
              <a:rPr lang="zh-CN" altLang="en-US" dirty="0">
                <a:solidFill>
                  <a:srgbClr val="FF00FF"/>
                </a:solidFill>
                <a:latin typeface="Elephant" panose="02020904090505020303" pitchFamily="18" charset="0"/>
                <a:ea typeface="宋体" panose="02010600030101010101" pitchFamily="2" charset="-122"/>
              </a:rPr>
              <a:t>方法一</a:t>
            </a:r>
            <a:endParaRPr lang="zh-CN" altLang="en-US" dirty="0">
              <a:solidFill>
                <a:srgbClr val="FF00FF"/>
              </a:solidFill>
              <a:latin typeface="Elephant" panose="02020904090505020303" pitchFamily="18" charset="0"/>
              <a:ea typeface="宋体" panose="02010600030101010101" pitchFamily="2" charset="-122"/>
            </a:endParaRPr>
          </a:p>
        </p:txBody>
      </p:sp>
      <p:sp>
        <p:nvSpPr>
          <p:cNvPr id="26796" name="Text Box 172"/>
          <p:cNvSpPr txBox="1"/>
          <p:nvPr/>
        </p:nvSpPr>
        <p:spPr>
          <a:xfrm>
            <a:off x="611188" y="2933700"/>
            <a:ext cx="125571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Elephant" panose="02020904090505020303" pitchFamily="18" charset="0"/>
                <a:ea typeface="宋体" panose="02010600030101010101" pitchFamily="2" charset="-122"/>
              </a:rPr>
              <a:t>取微元</a:t>
            </a:r>
            <a:endParaRPr lang="zh-CN" altLang="en-US" dirty="0">
              <a:latin typeface="Elephant" panose="02020904090505020303" pitchFamily="18" charset="0"/>
              <a:ea typeface="宋体" panose="02010600030101010101" pitchFamily="2" charset="-122"/>
            </a:endParaRPr>
          </a:p>
        </p:txBody>
      </p:sp>
      <p:grpSp>
        <p:nvGrpSpPr>
          <p:cNvPr id="23" name="Group 173"/>
          <p:cNvGrpSpPr/>
          <p:nvPr/>
        </p:nvGrpSpPr>
        <p:grpSpPr>
          <a:xfrm>
            <a:off x="7227888" y="3789363"/>
            <a:ext cx="811212" cy="423862"/>
            <a:chOff x="4411" y="1848"/>
            <a:chExt cx="511" cy="267"/>
          </a:xfrm>
        </p:grpSpPr>
        <p:sp>
          <p:nvSpPr>
            <p:cNvPr id="26696" name="AutoShape 174"/>
            <p:cNvSpPr/>
            <p:nvPr/>
          </p:nvSpPr>
          <p:spPr>
            <a:xfrm>
              <a:off x="4723" y="1848"/>
              <a:ext cx="199" cy="85"/>
            </a:xfrm>
            <a:prstGeom prst="homePlate">
              <a:avLst>
                <a:gd name="adj" fmla="val 58074"/>
              </a:avLst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6697" name="Object 175"/>
            <p:cNvGraphicFramePr/>
            <p:nvPr/>
          </p:nvGraphicFramePr>
          <p:xfrm>
            <a:off x="4723" y="1905"/>
            <a:ext cx="198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" name="" r:id="rId1" imgW="203200" imgH="215900" progId="Equation.3">
                    <p:embed/>
                  </p:oleObj>
                </mc:Choice>
                <mc:Fallback>
                  <p:oleObj name="" r:id="rId1" imgW="203200" imgH="215900" progId="Equation.3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723" y="1905"/>
                          <a:ext cx="198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98" name="Line 176"/>
            <p:cNvSpPr/>
            <p:nvPr/>
          </p:nvSpPr>
          <p:spPr>
            <a:xfrm>
              <a:off x="4411" y="1990"/>
              <a:ext cx="34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4" name="Group 177"/>
          <p:cNvGrpSpPr/>
          <p:nvPr/>
        </p:nvGrpSpPr>
        <p:grpSpPr>
          <a:xfrm>
            <a:off x="7451725" y="3068638"/>
            <a:ext cx="388938" cy="727075"/>
            <a:chOff x="4638" y="2411"/>
            <a:chExt cx="245" cy="458"/>
          </a:xfrm>
        </p:grpSpPr>
        <p:sp>
          <p:nvSpPr>
            <p:cNvPr id="26700" name="Text Box 178"/>
            <p:cNvSpPr txBox="1"/>
            <p:nvPr/>
          </p:nvSpPr>
          <p:spPr>
            <a:xfrm>
              <a:off x="4638" y="2411"/>
              <a:ext cx="24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i="1">
                  <a:latin typeface="Symbol" panose="05050102010706020507" pitchFamily="18" charset="2"/>
                  <a:ea typeface="宋体" panose="02010600030101010101" pitchFamily="2" charset="-122"/>
                </a:rPr>
                <a:t>u</a:t>
              </a:r>
              <a:endParaRPr lang="en-US" altLang="zh-CN" i="1">
                <a:latin typeface="Symbol" panose="05050102010706020507" pitchFamily="18" charset="2"/>
                <a:ea typeface="宋体" panose="02010600030101010101" pitchFamily="2" charset="-122"/>
              </a:endParaRPr>
            </a:p>
          </p:txBody>
        </p:sp>
        <p:sp>
          <p:nvSpPr>
            <p:cNvPr id="26701" name="Line 179"/>
            <p:cNvSpPr/>
            <p:nvPr/>
          </p:nvSpPr>
          <p:spPr>
            <a:xfrm flipV="1">
              <a:off x="4864" y="2586"/>
              <a:ext cx="0" cy="283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aphicFrame>
        <p:nvGraphicFramePr>
          <p:cNvPr id="26804" name="Object 180"/>
          <p:cNvGraphicFramePr/>
          <p:nvPr/>
        </p:nvGraphicFramePr>
        <p:xfrm>
          <a:off x="2051050" y="2889250"/>
          <a:ext cx="256222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3" imgW="1116965" imgH="241300" progId="Equation.3">
                  <p:embed/>
                </p:oleObj>
              </mc:Choice>
              <mc:Fallback>
                <p:oleObj name="" r:id="rId3" imgW="1116965" imgH="24130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050" y="2889250"/>
                        <a:ext cx="2562225" cy="633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05" name="Object 181"/>
          <p:cNvGraphicFramePr/>
          <p:nvPr/>
        </p:nvGraphicFramePr>
        <p:xfrm>
          <a:off x="746125" y="3563938"/>
          <a:ext cx="438308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5" imgW="1447800" imgH="228600" progId="Equation.3">
                  <p:embed/>
                </p:oleObj>
              </mc:Choice>
              <mc:Fallback>
                <p:oleObj name="" r:id="rId5" imgW="1447800" imgH="228600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6125" y="3563938"/>
                        <a:ext cx="4383088" cy="622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06" name="Object 182"/>
          <p:cNvGraphicFramePr/>
          <p:nvPr/>
        </p:nvGraphicFramePr>
        <p:xfrm>
          <a:off x="746125" y="4194175"/>
          <a:ext cx="346551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7" imgW="1345565" imgH="330200" progId="Equation.3">
                  <p:embed/>
                </p:oleObj>
              </mc:Choice>
              <mc:Fallback>
                <p:oleObj name="" r:id="rId7" imgW="1345565" imgH="330200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6125" y="4194175"/>
                        <a:ext cx="3465513" cy="811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07" name="Object 183"/>
          <p:cNvGraphicFramePr/>
          <p:nvPr/>
        </p:nvGraphicFramePr>
        <p:xfrm>
          <a:off x="1422400" y="5049838"/>
          <a:ext cx="20240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9" imgW="888365" imgH="393700" progId="Equation.3">
                  <p:embed/>
                </p:oleObj>
              </mc:Choice>
              <mc:Fallback>
                <p:oleObj name="" r:id="rId9" imgW="888365" imgH="393700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2400" y="5049838"/>
                        <a:ext cx="2024063" cy="874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08" name="Text Box 184"/>
          <p:cNvSpPr txBox="1"/>
          <p:nvPr/>
        </p:nvSpPr>
        <p:spPr>
          <a:xfrm>
            <a:off x="1016000" y="5949950"/>
            <a:ext cx="33274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电动势的方向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:A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→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6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796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  <p:bldP spid="26789" grpId="0"/>
      <p:bldP spid="26796" grpId="0" build="p"/>
      <p:bldP spid="268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145410" name="Text Box 2"/>
          <p:cNvSpPr txBox="1"/>
          <p:nvPr/>
        </p:nvSpPr>
        <p:spPr>
          <a:xfrm>
            <a:off x="206375" y="122238"/>
            <a:ext cx="8042275" cy="9461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方法二 ：假想一个闭合曲面</a:t>
            </a:r>
            <a:endParaRPr lang="zh-CN" altLang="en-US" dirty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作辅助线，形成闭合回路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OACO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（面法线      ）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5651500" y="1223963"/>
            <a:ext cx="3105150" cy="2808287"/>
            <a:chOff x="0" y="0"/>
            <a:chExt cx="1956" cy="1769"/>
          </a:xfrm>
        </p:grpSpPr>
        <p:grpSp>
          <p:nvGrpSpPr>
            <p:cNvPr id="27652" name="Group 4"/>
            <p:cNvGrpSpPr/>
            <p:nvPr/>
          </p:nvGrpSpPr>
          <p:grpSpPr>
            <a:xfrm>
              <a:off x="0" y="0"/>
              <a:ext cx="100" cy="96"/>
              <a:chOff x="0" y="0"/>
              <a:chExt cx="720" cy="720"/>
            </a:xfrm>
          </p:grpSpPr>
          <p:sp>
            <p:nvSpPr>
              <p:cNvPr id="27653" name="Line 5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54" name="Line 6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55" name="Group 7"/>
            <p:cNvGrpSpPr/>
            <p:nvPr/>
          </p:nvGrpSpPr>
          <p:grpSpPr>
            <a:xfrm>
              <a:off x="551" y="0"/>
              <a:ext cx="101" cy="96"/>
              <a:chOff x="0" y="0"/>
              <a:chExt cx="720" cy="720"/>
            </a:xfrm>
          </p:grpSpPr>
          <p:sp>
            <p:nvSpPr>
              <p:cNvPr id="27656" name="Line 8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57" name="Line 9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58" name="Group 10"/>
            <p:cNvGrpSpPr/>
            <p:nvPr/>
          </p:nvGrpSpPr>
          <p:grpSpPr>
            <a:xfrm>
              <a:off x="1119" y="0"/>
              <a:ext cx="100" cy="96"/>
              <a:chOff x="0" y="0"/>
              <a:chExt cx="720" cy="720"/>
            </a:xfrm>
          </p:grpSpPr>
          <p:sp>
            <p:nvSpPr>
              <p:cNvPr id="27659" name="Line 11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0" name="Line 12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61" name="Group 13"/>
            <p:cNvGrpSpPr/>
            <p:nvPr/>
          </p:nvGrpSpPr>
          <p:grpSpPr>
            <a:xfrm>
              <a:off x="1657" y="0"/>
              <a:ext cx="101" cy="96"/>
              <a:chOff x="0" y="0"/>
              <a:chExt cx="720" cy="720"/>
            </a:xfrm>
          </p:grpSpPr>
          <p:sp>
            <p:nvSpPr>
              <p:cNvPr id="27662" name="Line 14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3" name="Line 15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64" name="Group 16"/>
            <p:cNvGrpSpPr/>
            <p:nvPr/>
          </p:nvGrpSpPr>
          <p:grpSpPr>
            <a:xfrm>
              <a:off x="0" y="443"/>
              <a:ext cx="100" cy="96"/>
              <a:chOff x="0" y="0"/>
              <a:chExt cx="720" cy="720"/>
            </a:xfrm>
          </p:grpSpPr>
          <p:sp>
            <p:nvSpPr>
              <p:cNvPr id="27665" name="Line 17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6" name="Line 18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67" name="Group 19"/>
            <p:cNvGrpSpPr/>
            <p:nvPr/>
          </p:nvGrpSpPr>
          <p:grpSpPr>
            <a:xfrm>
              <a:off x="551" y="443"/>
              <a:ext cx="101" cy="96"/>
              <a:chOff x="0" y="0"/>
              <a:chExt cx="720" cy="720"/>
            </a:xfrm>
          </p:grpSpPr>
          <p:sp>
            <p:nvSpPr>
              <p:cNvPr id="27668" name="Line 20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9" name="Line 21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70" name="Group 22"/>
            <p:cNvGrpSpPr/>
            <p:nvPr/>
          </p:nvGrpSpPr>
          <p:grpSpPr>
            <a:xfrm>
              <a:off x="1119" y="443"/>
              <a:ext cx="100" cy="96"/>
              <a:chOff x="0" y="0"/>
              <a:chExt cx="720" cy="720"/>
            </a:xfrm>
          </p:grpSpPr>
          <p:sp>
            <p:nvSpPr>
              <p:cNvPr id="27671" name="Line 23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2" name="Line 24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73" name="Group 25"/>
            <p:cNvGrpSpPr/>
            <p:nvPr/>
          </p:nvGrpSpPr>
          <p:grpSpPr>
            <a:xfrm>
              <a:off x="1657" y="443"/>
              <a:ext cx="101" cy="96"/>
              <a:chOff x="0" y="0"/>
              <a:chExt cx="720" cy="720"/>
            </a:xfrm>
          </p:grpSpPr>
          <p:sp>
            <p:nvSpPr>
              <p:cNvPr id="27674" name="Line 26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5" name="Line 27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76" name="Group 28"/>
            <p:cNvGrpSpPr/>
            <p:nvPr/>
          </p:nvGrpSpPr>
          <p:grpSpPr>
            <a:xfrm>
              <a:off x="0" y="879"/>
              <a:ext cx="100" cy="96"/>
              <a:chOff x="0" y="0"/>
              <a:chExt cx="720" cy="720"/>
            </a:xfrm>
          </p:grpSpPr>
          <p:sp>
            <p:nvSpPr>
              <p:cNvPr id="27677" name="Line 29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8" name="Line 30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79" name="Group 31"/>
            <p:cNvGrpSpPr/>
            <p:nvPr/>
          </p:nvGrpSpPr>
          <p:grpSpPr>
            <a:xfrm>
              <a:off x="551" y="879"/>
              <a:ext cx="101" cy="96"/>
              <a:chOff x="0" y="0"/>
              <a:chExt cx="720" cy="720"/>
            </a:xfrm>
          </p:grpSpPr>
          <p:sp>
            <p:nvSpPr>
              <p:cNvPr id="27680" name="Line 32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81" name="Line 33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82" name="Group 34"/>
            <p:cNvGrpSpPr/>
            <p:nvPr/>
          </p:nvGrpSpPr>
          <p:grpSpPr>
            <a:xfrm>
              <a:off x="1119" y="879"/>
              <a:ext cx="100" cy="96"/>
              <a:chOff x="0" y="0"/>
              <a:chExt cx="720" cy="720"/>
            </a:xfrm>
          </p:grpSpPr>
          <p:sp>
            <p:nvSpPr>
              <p:cNvPr id="27683" name="Line 35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84" name="Line 36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85" name="Group 37"/>
            <p:cNvGrpSpPr/>
            <p:nvPr/>
          </p:nvGrpSpPr>
          <p:grpSpPr>
            <a:xfrm>
              <a:off x="1657" y="879"/>
              <a:ext cx="101" cy="96"/>
              <a:chOff x="0" y="0"/>
              <a:chExt cx="720" cy="720"/>
            </a:xfrm>
          </p:grpSpPr>
          <p:sp>
            <p:nvSpPr>
              <p:cNvPr id="27686" name="Line 38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87" name="Line 39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88" name="Group 40"/>
            <p:cNvGrpSpPr/>
            <p:nvPr/>
          </p:nvGrpSpPr>
          <p:grpSpPr>
            <a:xfrm>
              <a:off x="0" y="1673"/>
              <a:ext cx="100" cy="96"/>
              <a:chOff x="0" y="0"/>
              <a:chExt cx="720" cy="720"/>
            </a:xfrm>
          </p:grpSpPr>
          <p:sp>
            <p:nvSpPr>
              <p:cNvPr id="27689" name="Line 41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0" name="Line 42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91" name="Group 43"/>
            <p:cNvGrpSpPr/>
            <p:nvPr/>
          </p:nvGrpSpPr>
          <p:grpSpPr>
            <a:xfrm>
              <a:off x="551" y="1673"/>
              <a:ext cx="101" cy="96"/>
              <a:chOff x="0" y="0"/>
              <a:chExt cx="720" cy="720"/>
            </a:xfrm>
          </p:grpSpPr>
          <p:sp>
            <p:nvSpPr>
              <p:cNvPr id="27692" name="Line 44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3" name="Line 45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94" name="Group 46"/>
            <p:cNvGrpSpPr/>
            <p:nvPr/>
          </p:nvGrpSpPr>
          <p:grpSpPr>
            <a:xfrm>
              <a:off x="1119" y="1673"/>
              <a:ext cx="100" cy="96"/>
              <a:chOff x="0" y="0"/>
              <a:chExt cx="720" cy="720"/>
            </a:xfrm>
          </p:grpSpPr>
          <p:sp>
            <p:nvSpPr>
              <p:cNvPr id="27695" name="Line 47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6" name="Line 48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97" name="Group 49"/>
            <p:cNvGrpSpPr/>
            <p:nvPr/>
          </p:nvGrpSpPr>
          <p:grpSpPr>
            <a:xfrm>
              <a:off x="1657" y="1673"/>
              <a:ext cx="101" cy="96"/>
              <a:chOff x="0" y="0"/>
              <a:chExt cx="720" cy="720"/>
            </a:xfrm>
          </p:grpSpPr>
          <p:sp>
            <p:nvSpPr>
              <p:cNvPr id="27698" name="Line 50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9" name="Line 51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700" name="Group 52"/>
            <p:cNvGrpSpPr/>
            <p:nvPr/>
          </p:nvGrpSpPr>
          <p:grpSpPr>
            <a:xfrm>
              <a:off x="0" y="1293"/>
              <a:ext cx="100" cy="96"/>
              <a:chOff x="0" y="0"/>
              <a:chExt cx="720" cy="720"/>
            </a:xfrm>
          </p:grpSpPr>
          <p:sp>
            <p:nvSpPr>
              <p:cNvPr id="27701" name="Line 53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702" name="Line 54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703" name="Group 55"/>
            <p:cNvGrpSpPr/>
            <p:nvPr/>
          </p:nvGrpSpPr>
          <p:grpSpPr>
            <a:xfrm>
              <a:off x="551" y="1293"/>
              <a:ext cx="101" cy="96"/>
              <a:chOff x="0" y="0"/>
              <a:chExt cx="720" cy="720"/>
            </a:xfrm>
          </p:grpSpPr>
          <p:sp>
            <p:nvSpPr>
              <p:cNvPr id="27704" name="Line 56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705" name="Line 57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706" name="Group 58"/>
            <p:cNvGrpSpPr/>
            <p:nvPr/>
          </p:nvGrpSpPr>
          <p:grpSpPr>
            <a:xfrm>
              <a:off x="1119" y="1293"/>
              <a:ext cx="100" cy="96"/>
              <a:chOff x="0" y="0"/>
              <a:chExt cx="720" cy="720"/>
            </a:xfrm>
          </p:grpSpPr>
          <p:sp>
            <p:nvSpPr>
              <p:cNvPr id="27707" name="Line 59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708" name="Line 60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709" name="Group 61"/>
            <p:cNvGrpSpPr/>
            <p:nvPr/>
          </p:nvGrpSpPr>
          <p:grpSpPr>
            <a:xfrm>
              <a:off x="1657" y="1293"/>
              <a:ext cx="101" cy="96"/>
              <a:chOff x="0" y="0"/>
              <a:chExt cx="720" cy="720"/>
            </a:xfrm>
          </p:grpSpPr>
          <p:sp>
            <p:nvSpPr>
              <p:cNvPr id="27710" name="Line 62"/>
              <p:cNvSpPr/>
              <p:nvPr/>
            </p:nvSpPr>
            <p:spPr>
              <a:xfrm flipH="1"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711" name="Line 63"/>
              <p:cNvSpPr/>
              <p:nvPr/>
            </p:nvSpPr>
            <p:spPr>
              <a:xfrm>
                <a:off x="0" y="0"/>
                <a:ext cx="720" cy="72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7712" name="Oval 64"/>
            <p:cNvSpPr/>
            <p:nvPr/>
          </p:nvSpPr>
          <p:spPr>
            <a:xfrm>
              <a:off x="141" y="141"/>
              <a:ext cx="1531" cy="1531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13" name="Rectangle 65"/>
            <p:cNvSpPr/>
            <p:nvPr/>
          </p:nvSpPr>
          <p:spPr>
            <a:xfrm rot="-1724183">
              <a:off x="879" y="652"/>
              <a:ext cx="737" cy="85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14" name="Text Box 66"/>
            <p:cNvSpPr txBox="1"/>
            <p:nvPr/>
          </p:nvSpPr>
          <p:spPr>
            <a:xfrm>
              <a:off x="737" y="82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15" name="Text Box 67"/>
            <p:cNvSpPr txBox="1"/>
            <p:nvPr/>
          </p:nvSpPr>
          <p:spPr>
            <a:xfrm>
              <a:off x="1446" y="227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16" name="Arc 68"/>
            <p:cNvSpPr/>
            <p:nvPr/>
          </p:nvSpPr>
          <p:spPr>
            <a:xfrm rot="-1578417">
              <a:off x="1559" y="28"/>
              <a:ext cx="198" cy="594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150" y="594"/>
                </a:cxn>
                <a:cxn ang="0">
                  <a:pos x="0" y="319"/>
                </a:cxn>
              </a:cxnLst>
              <a:pathLst>
                <a:path w="21600" h="30445" fill="none">
                  <a:moveTo>
                    <a:pt x="14125" y="-1"/>
                  </a:moveTo>
                  <a:cubicBezTo>
                    <a:pt x="18871" y="4102"/>
                    <a:pt x="21600" y="10066"/>
                    <a:pt x="21600" y="16341"/>
                  </a:cubicBezTo>
                  <a:cubicBezTo>
                    <a:pt x="21600" y="21518"/>
                    <a:pt x="19740" y="26523"/>
                    <a:pt x="16359" y="30444"/>
                  </a:cubicBezTo>
                </a:path>
                <a:path w="21600" h="30445" stroke="0">
                  <a:moveTo>
                    <a:pt x="14125" y="-1"/>
                  </a:moveTo>
                  <a:cubicBezTo>
                    <a:pt x="18871" y="4102"/>
                    <a:pt x="21600" y="10066"/>
                    <a:pt x="21600" y="16341"/>
                  </a:cubicBezTo>
                  <a:cubicBezTo>
                    <a:pt x="21600" y="21518"/>
                    <a:pt x="19740" y="26523"/>
                    <a:pt x="16359" y="30444"/>
                  </a:cubicBezTo>
                  <a:lnTo>
                    <a:pt x="0" y="16341"/>
                  </a:lnTo>
                  <a:close/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17" name="Text Box 69"/>
            <p:cNvSpPr txBox="1"/>
            <p:nvPr/>
          </p:nvSpPr>
          <p:spPr>
            <a:xfrm>
              <a:off x="794" y="453"/>
              <a:ext cx="24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i="1">
                  <a:solidFill>
                    <a:srgbClr val="FF00FF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u</a:t>
              </a:r>
              <a:endParaRPr lang="en-US" altLang="zh-CN" i="1">
                <a:solidFill>
                  <a:srgbClr val="FF00FF"/>
                </a:solidFill>
                <a:latin typeface="Symbol" panose="05050102010706020507" pitchFamily="18" charset="2"/>
                <a:ea typeface="宋体" panose="02010600030101010101" pitchFamily="2" charset="-122"/>
              </a:endParaRPr>
            </a:p>
          </p:txBody>
        </p:sp>
        <p:sp>
          <p:nvSpPr>
            <p:cNvPr id="27718" name="Line 70"/>
            <p:cNvSpPr/>
            <p:nvPr/>
          </p:nvSpPr>
          <p:spPr>
            <a:xfrm>
              <a:off x="935" y="907"/>
              <a:ext cx="1021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9" name="Text Box 71"/>
            <p:cNvSpPr txBox="1"/>
            <p:nvPr/>
          </p:nvSpPr>
          <p:spPr>
            <a:xfrm>
              <a:off x="1446" y="882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20" name="Line 72"/>
            <p:cNvSpPr/>
            <p:nvPr/>
          </p:nvSpPr>
          <p:spPr>
            <a:xfrm flipH="1" flipV="1">
              <a:off x="1077" y="482"/>
              <a:ext cx="114" cy="199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721" name="Freeform 73"/>
            <p:cNvSpPr/>
            <p:nvPr/>
          </p:nvSpPr>
          <p:spPr>
            <a:xfrm>
              <a:off x="1247" y="737"/>
              <a:ext cx="94" cy="170"/>
            </a:xfrm>
            <a:custGeom>
              <a:avLst/>
              <a:gdLst/>
              <a:ahLst/>
              <a:cxnLst>
                <a:cxn ang="0">
                  <a:pos x="57" y="170"/>
                </a:cxn>
                <a:cxn ang="0">
                  <a:pos x="85" y="57"/>
                </a:cxn>
                <a:cxn ang="0">
                  <a:pos x="0" y="0"/>
                </a:cxn>
              </a:cxnLst>
              <a:pathLst>
                <a:path w="94" h="170">
                  <a:moveTo>
                    <a:pt x="57" y="170"/>
                  </a:moveTo>
                  <a:cubicBezTo>
                    <a:pt x="75" y="127"/>
                    <a:pt x="94" y="85"/>
                    <a:pt x="85" y="57"/>
                  </a:cubicBezTo>
                  <a:cubicBezTo>
                    <a:pt x="76" y="29"/>
                    <a:pt x="38" y="1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22" name="Text Box 74"/>
            <p:cNvSpPr txBox="1"/>
            <p:nvPr/>
          </p:nvSpPr>
          <p:spPr>
            <a:xfrm>
              <a:off x="1275" y="628"/>
              <a:ext cx="30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l-GR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θ</a:t>
              </a:r>
              <a:endParaRPr lang="el-GR" altLang="en-US" sz="2400" i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aphicFrame>
        <p:nvGraphicFramePr>
          <p:cNvPr id="145483" name="Object 75"/>
          <p:cNvGraphicFramePr>
            <a:graphicFrameLocks noChangeAspect="1"/>
          </p:cNvGraphicFramePr>
          <p:nvPr/>
        </p:nvGraphicFramePr>
        <p:xfrm>
          <a:off x="657225" y="1314450"/>
          <a:ext cx="207327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" imgW="876300" imgH="393700" progId="Equation.3">
                  <p:embed/>
                </p:oleObj>
              </mc:Choice>
              <mc:Fallback>
                <p:oleObj name="" r:id="rId1" imgW="876300" imgH="39370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7225" y="1314450"/>
                        <a:ext cx="2073275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84" name="Object 76"/>
          <p:cNvGraphicFramePr>
            <a:graphicFrameLocks noChangeAspect="1"/>
          </p:cNvGraphicFramePr>
          <p:nvPr/>
        </p:nvGraphicFramePr>
        <p:xfrm>
          <a:off x="2828925" y="1266825"/>
          <a:ext cx="13716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3" imgW="546100" imgH="381000" progId="Equation.3">
                  <p:embed/>
                </p:oleObj>
              </mc:Choice>
              <mc:Fallback>
                <p:oleObj name="" r:id="rId3" imgW="546100" imgH="3810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8925" y="1266825"/>
                        <a:ext cx="1371600" cy="954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85" name="Object 77"/>
          <p:cNvGraphicFramePr>
            <a:graphicFrameLocks noChangeAspect="1"/>
          </p:cNvGraphicFramePr>
          <p:nvPr/>
        </p:nvGraphicFramePr>
        <p:xfrm>
          <a:off x="1241425" y="2259013"/>
          <a:ext cx="160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5" imgW="622300" imgH="228600" progId="Equation.3">
                  <p:embed/>
                </p:oleObj>
              </mc:Choice>
              <mc:Fallback>
                <p:oleObj name="" r:id="rId5" imgW="622300" imgH="2286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1425" y="2259013"/>
                        <a:ext cx="1600200" cy="58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86" name="Object 78"/>
          <p:cNvGraphicFramePr>
            <a:graphicFrameLocks noChangeAspect="1"/>
          </p:cNvGraphicFramePr>
          <p:nvPr/>
        </p:nvGraphicFramePr>
        <p:xfrm>
          <a:off x="2868613" y="2133600"/>
          <a:ext cx="15240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7" imgW="609600" imgH="406400" progId="Equation.3">
                  <p:embed/>
                </p:oleObj>
              </mc:Choice>
              <mc:Fallback>
                <p:oleObj name="" r:id="rId7" imgW="609600" imgH="4064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68613" y="2133600"/>
                        <a:ext cx="1524000" cy="947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87" name="Object 79"/>
          <p:cNvGraphicFramePr>
            <a:graphicFrameLocks noChangeAspect="1"/>
          </p:cNvGraphicFramePr>
          <p:nvPr/>
        </p:nvGraphicFramePr>
        <p:xfrm>
          <a:off x="776288" y="3138488"/>
          <a:ext cx="1609725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9" imgW="673100" imgH="393700" progId="Equation.3">
                  <p:embed/>
                </p:oleObj>
              </mc:Choice>
              <mc:Fallback>
                <p:oleObj name="" r:id="rId9" imgW="673100" imgH="39370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6288" y="3138488"/>
                        <a:ext cx="1609725" cy="938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88" name="Object 80"/>
          <p:cNvGraphicFramePr>
            <a:graphicFrameLocks noChangeAspect="1"/>
          </p:cNvGraphicFramePr>
          <p:nvPr/>
        </p:nvGraphicFramePr>
        <p:xfrm>
          <a:off x="2411413" y="3159125"/>
          <a:ext cx="19812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1" imgW="875665" imgH="406400" progId="Equation.3">
                  <p:embed/>
                </p:oleObj>
              </mc:Choice>
              <mc:Fallback>
                <p:oleObj name="" r:id="rId11" imgW="875665" imgH="4064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11413" y="3159125"/>
                        <a:ext cx="1981200" cy="912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89" name="Object 81"/>
          <p:cNvGraphicFramePr>
            <a:graphicFrameLocks noChangeAspect="1"/>
          </p:cNvGraphicFramePr>
          <p:nvPr/>
        </p:nvGraphicFramePr>
        <p:xfrm>
          <a:off x="1150938" y="4059238"/>
          <a:ext cx="1752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3" imgW="735965" imgH="406400" progId="Equation.3">
                  <p:embed/>
                </p:oleObj>
              </mc:Choice>
              <mc:Fallback>
                <p:oleObj name="" r:id="rId13" imgW="735965" imgH="4064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0938" y="4059238"/>
                        <a:ext cx="1752600" cy="939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90" name="Text Box 82"/>
          <p:cNvSpPr txBox="1"/>
          <p:nvPr/>
        </p:nvSpPr>
        <p:spPr>
          <a:xfrm>
            <a:off x="927100" y="5138738"/>
            <a:ext cx="36512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负号表示方向沿</a:t>
            </a:r>
            <a:r>
              <a:rPr lang="en-US" altLang="zh-CN" i="1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AOCA</a:t>
            </a:r>
            <a:endParaRPr lang="en-US" altLang="zh-CN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5491" name="Text Box 83"/>
          <p:cNvSpPr txBox="1"/>
          <p:nvPr/>
        </p:nvSpPr>
        <p:spPr>
          <a:xfrm>
            <a:off x="1331913" y="5678488"/>
            <a:ext cx="43656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OC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CA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段没有动生电动势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636" name="Object 84"/>
          <p:cNvGraphicFramePr>
            <a:graphicFrameLocks noChangeAspect="1"/>
          </p:cNvGraphicFramePr>
          <p:nvPr/>
        </p:nvGraphicFramePr>
        <p:xfrm>
          <a:off x="7451725" y="595313"/>
          <a:ext cx="4159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5" imgW="165100" imgH="177800" progId="Equation.3">
                  <p:embed/>
                </p:oleObj>
              </mc:Choice>
              <mc:Fallback>
                <p:oleObj name="" r:id="rId15" imgW="165100" imgH="1778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51725" y="595313"/>
                        <a:ext cx="415925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90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5490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9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549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0" grpId="0"/>
      <p:bldP spid="145490" grpId="0" build="p"/>
      <p:bldP spid="1454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-6000" contrast="18000"/>
          </a:blip>
          <a:stretch>
            <a:fillRect/>
          </a:stretch>
        </p:blipFill>
        <p:spPr>
          <a:xfrm>
            <a:off x="1216025" y="2016760"/>
            <a:ext cx="6711315" cy="3792855"/>
          </a:xfrm>
          <a:prstGeom prst="rect">
            <a:avLst/>
          </a:prstGeom>
        </p:spPr>
      </p:pic>
      <p:sp>
        <p:nvSpPr>
          <p:cNvPr id="96257" name="横卷形 353316"/>
          <p:cNvSpPr/>
          <p:nvPr/>
        </p:nvSpPr>
        <p:spPr>
          <a:xfrm>
            <a:off x="104775" y="67628"/>
            <a:ext cx="1589088" cy="8636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</a:t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59" name="文本框 951299"/>
          <p:cNvSpPr txBox="1"/>
          <p:nvPr/>
        </p:nvSpPr>
        <p:spPr>
          <a:xfrm>
            <a:off x="1694180" y="146685"/>
            <a:ext cx="73596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4000" dirty="0">
                <a:solidFill>
                  <a:srgbClr val="660033"/>
                </a:solidFill>
                <a:ea typeface="华文新魏" panose="020108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金属圆盘中会产生电动势吗？</a:t>
            </a:r>
            <a:r>
              <a:rPr lang="zh-CN" altLang="en-US" sz="3200" dirty="0">
                <a:solidFill>
                  <a:srgbClr val="660033"/>
                </a:solidFill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200" dirty="0">
              <a:solidFill>
                <a:srgbClr val="660033"/>
              </a:solidFill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26628" name="Text Box 4"/>
          <p:cNvSpPr txBox="1"/>
          <p:nvPr/>
        </p:nvSpPr>
        <p:spPr>
          <a:xfrm>
            <a:off x="206375" y="142875"/>
            <a:ext cx="8505825" cy="19862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长度为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的铜棒在磁感应强度为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的均匀磁场中，以角速度</a:t>
            </a:r>
            <a:r>
              <a:rPr lang="zh-CN" altLang="en-US" dirty="0">
                <a:latin typeface="Symbol" panose="05050102010706020507" pitchFamily="18" charset="2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绕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轴沿逆时针方向转动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如果将铜棒换成半径为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的金属圆盘，求盘心与边缘间的电势差。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34" name="Text Box 2"/>
          <p:cNvSpPr txBox="1"/>
          <p:nvPr/>
        </p:nvSpPr>
        <p:spPr>
          <a:xfrm>
            <a:off x="206375" y="2501900"/>
            <a:ext cx="8418513" cy="1383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 :  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将铜棒换成金属圆盘，可看作是由无数根并联的金属棒</a:t>
            </a:r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</a:rPr>
              <a:t>OA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组合而成，故盘心</a:t>
            </a:r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与边缘</a:t>
            </a:r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之间的动生电动势仍为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6435" name="Object 3"/>
          <p:cNvGraphicFramePr>
            <a:graphicFrameLocks noChangeAspect="1"/>
          </p:cNvGraphicFramePr>
          <p:nvPr/>
        </p:nvGraphicFramePr>
        <p:xfrm>
          <a:off x="2935288" y="4070668"/>
          <a:ext cx="2147887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1" imgW="863600" imgH="393700" progId="Equation.3">
                  <p:embed/>
                </p:oleObj>
              </mc:Choice>
              <mc:Fallback>
                <p:oleObj name="" r:id="rId1" imgW="863600" imgH="39370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35288" y="4070668"/>
                        <a:ext cx="2147887" cy="955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9218" name="Text Box 4"/>
          <p:cNvSpPr txBox="1"/>
          <p:nvPr/>
        </p:nvSpPr>
        <p:spPr>
          <a:xfrm>
            <a:off x="1039813" y="2093913"/>
            <a:ext cx="7064375" cy="3019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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§12.1  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电动势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</a:t>
            </a:r>
            <a:r>
              <a:rPr lang="en-US" altLang="zh-CN" sz="32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§12.2  </a:t>
            </a:r>
            <a:r>
              <a:rPr lang="zh-CN" altLang="en-US" sz="32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电磁感应定律</a:t>
            </a:r>
            <a:endParaRPr lang="zh-CN" altLang="en-US" sz="3200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hlinkClick r:id="rId1" action="ppaction://hlinksldjump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</a:t>
            </a:r>
            <a:r>
              <a:rPr lang="en-US" altLang="zh-CN" sz="32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§12.3  </a:t>
            </a:r>
            <a:r>
              <a:rPr lang="zh-CN" altLang="en-US" sz="32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动生电动势和感生电动势</a:t>
            </a:r>
            <a:endParaRPr lang="zh-CN" altLang="en-US" sz="3200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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§12.4  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自感和互感</a:t>
            </a:r>
            <a:r>
              <a:rPr lang="zh-CN" altLang="en-US" sz="32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lang="zh-CN" altLang="en-US" sz="3200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9" name="Rectangle 7"/>
          <p:cNvSpPr/>
          <p:nvPr/>
        </p:nvSpPr>
        <p:spPr>
          <a:xfrm>
            <a:off x="957263" y="908050"/>
            <a:ext cx="5535612" cy="762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4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sz="44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zh-CN" altLang="en-US" sz="4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章　电 磁 感 应</a:t>
            </a:r>
            <a:endParaRPr lang="zh-CN" altLang="en-US" sz="4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583565"/>
            <a:ext cx="8977630" cy="1064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905" y="2190115"/>
            <a:ext cx="3647440" cy="1876425"/>
          </a:xfrm>
          <a:prstGeom prst="rect">
            <a:avLst/>
          </a:prstGeom>
        </p:spPr>
      </p:pic>
      <p:sp>
        <p:nvSpPr>
          <p:cNvPr id="300034" name="文本框 300033"/>
          <p:cNvSpPr txBox="1"/>
          <p:nvPr/>
        </p:nvSpPr>
        <p:spPr>
          <a:xfrm>
            <a:off x="284163" y="195263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课堂练习：</a:t>
            </a:r>
            <a:endParaRPr 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147458" name="Text Box 2"/>
          <p:cNvSpPr txBox="1"/>
          <p:nvPr/>
        </p:nvSpPr>
        <p:spPr>
          <a:xfrm>
            <a:off x="250825" y="55563"/>
            <a:ext cx="8193088" cy="1384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长直导线中通有电流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，长为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的金属棒</a:t>
            </a:r>
            <a:r>
              <a:rPr lang="en-US" altLang="zh-CN" i="1" err="1"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，以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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平行于直导线作匀速运动，棒与电流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垂直，它的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端距离导线为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，求金属棒中的动生电动势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85763" y="1450975"/>
            <a:ext cx="3125787" cy="519113"/>
            <a:chOff x="0" y="0"/>
            <a:chExt cx="1969" cy="327"/>
          </a:xfrm>
        </p:grpSpPr>
        <p:sp>
          <p:nvSpPr>
            <p:cNvPr id="29700" name="Text Box 4"/>
            <p:cNvSpPr txBox="1"/>
            <p:nvPr/>
          </p:nvSpPr>
          <p:spPr>
            <a:xfrm>
              <a:off x="0" y="0"/>
              <a:ext cx="196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解：取             ，则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9701" name="Object 5"/>
            <p:cNvGraphicFramePr>
              <a:graphicFrameLocks noChangeAspect="1"/>
            </p:cNvGraphicFramePr>
            <p:nvPr/>
          </p:nvGraphicFramePr>
          <p:xfrm>
            <a:off x="737" y="21"/>
            <a:ext cx="708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1" imgW="583565" imgH="215900" progId="Equation.3">
                    <p:embed/>
                  </p:oleObj>
                </mc:Choice>
                <mc:Fallback>
                  <p:oleObj name="" r:id="rId1" imgW="583565" imgH="215900" progId="Equation.3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37" y="21"/>
                          <a:ext cx="708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"/>
          <p:cNvGrpSpPr/>
          <p:nvPr/>
        </p:nvGrpSpPr>
        <p:grpSpPr>
          <a:xfrm>
            <a:off x="5786438" y="1406525"/>
            <a:ext cx="2587625" cy="2509838"/>
            <a:chOff x="0" y="0"/>
            <a:chExt cx="1630" cy="1581"/>
          </a:xfrm>
        </p:grpSpPr>
        <p:sp>
          <p:nvSpPr>
            <p:cNvPr id="147463" name="Rectangle 7"/>
            <p:cNvSpPr>
              <a:spLocks noChangeArrowheads="1"/>
            </p:cNvSpPr>
            <p:nvPr/>
          </p:nvSpPr>
          <p:spPr bwMode="auto">
            <a:xfrm>
              <a:off x="198" y="199"/>
              <a:ext cx="48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4" name="Rectangle 8"/>
            <p:cNvSpPr/>
            <p:nvPr/>
          </p:nvSpPr>
          <p:spPr>
            <a:xfrm>
              <a:off x="198" y="1389"/>
              <a:ext cx="48" cy="19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5" name="Rectangle 9"/>
            <p:cNvSpPr/>
            <p:nvPr/>
          </p:nvSpPr>
          <p:spPr>
            <a:xfrm>
              <a:off x="198" y="0"/>
              <a:ext cx="48" cy="19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6" name="Rectangle 10"/>
            <p:cNvSpPr/>
            <p:nvPr/>
          </p:nvSpPr>
          <p:spPr>
            <a:xfrm>
              <a:off x="454" y="539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7" name="Rectangle 11"/>
            <p:cNvSpPr/>
            <p:nvPr/>
          </p:nvSpPr>
          <p:spPr>
            <a:xfrm>
              <a:off x="1418" y="59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8" name="Line 12"/>
            <p:cNvSpPr/>
            <p:nvPr/>
          </p:nvSpPr>
          <p:spPr>
            <a:xfrm flipV="1">
              <a:off x="222" y="620"/>
              <a:ext cx="0" cy="192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9" name="Line 13"/>
            <p:cNvSpPr/>
            <p:nvPr/>
          </p:nvSpPr>
          <p:spPr>
            <a:xfrm>
              <a:off x="1015" y="795"/>
              <a:ext cx="0" cy="14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0" name="Line 14"/>
            <p:cNvSpPr/>
            <p:nvPr/>
          </p:nvSpPr>
          <p:spPr>
            <a:xfrm>
              <a:off x="1100" y="795"/>
              <a:ext cx="0" cy="14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1" name="Line 15"/>
            <p:cNvSpPr/>
            <p:nvPr/>
          </p:nvSpPr>
          <p:spPr>
            <a:xfrm>
              <a:off x="255" y="908"/>
              <a:ext cx="7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2" name="Line 16"/>
            <p:cNvSpPr/>
            <p:nvPr/>
          </p:nvSpPr>
          <p:spPr>
            <a:xfrm flipH="1">
              <a:off x="1100" y="909"/>
              <a:ext cx="8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3" name="Text Box 17"/>
            <p:cNvSpPr txBox="1"/>
            <p:nvPr/>
          </p:nvSpPr>
          <p:spPr>
            <a:xfrm>
              <a:off x="477" y="795"/>
              <a:ext cx="196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4" name="Text Box 18"/>
            <p:cNvSpPr txBox="1"/>
            <p:nvPr/>
          </p:nvSpPr>
          <p:spPr>
            <a:xfrm>
              <a:off x="907" y="908"/>
              <a:ext cx="2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i="1" err="1">
                  <a:latin typeface="Times New Roman" panose="02020603050405020304" pitchFamily="18" charset="0"/>
                  <a:ea typeface="宋体" panose="02010600030101010101" pitchFamily="2" charset="-122"/>
                </a:rPr>
                <a:t>dx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5" name="Text Box 19"/>
            <p:cNvSpPr txBox="1"/>
            <p:nvPr/>
          </p:nvSpPr>
          <p:spPr>
            <a:xfrm>
              <a:off x="0" y="624"/>
              <a:ext cx="178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9716" name="Object 20"/>
            <p:cNvGraphicFramePr>
              <a:graphicFrameLocks noChangeAspect="1"/>
            </p:cNvGraphicFramePr>
            <p:nvPr/>
          </p:nvGraphicFramePr>
          <p:xfrm>
            <a:off x="1049" y="426"/>
            <a:ext cx="19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3" imgW="139700" imgH="177800" progId="Equation.3">
                    <p:embed/>
                  </p:oleObj>
                </mc:Choice>
                <mc:Fallback>
                  <p:oleObj name="" r:id="rId3" imgW="139700" imgH="177800" progId="Equation.3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49" y="426"/>
                          <a:ext cx="191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7477" name="Rectangle 21"/>
            <p:cNvSpPr>
              <a:spLocks noChangeArrowheads="1"/>
            </p:cNvSpPr>
            <p:nvPr/>
          </p:nvSpPr>
          <p:spPr bwMode="auto">
            <a:xfrm>
              <a:off x="624" y="737"/>
              <a:ext cx="794" cy="57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18" name="Line 22"/>
            <p:cNvSpPr/>
            <p:nvPr/>
          </p:nvSpPr>
          <p:spPr>
            <a:xfrm flipV="1">
              <a:off x="992" y="539"/>
              <a:ext cx="0" cy="198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9" name="Rectangle 23"/>
            <p:cNvSpPr/>
            <p:nvPr/>
          </p:nvSpPr>
          <p:spPr>
            <a:xfrm>
              <a:off x="1021" y="737"/>
              <a:ext cx="85" cy="5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0" name="Line 24"/>
            <p:cNvSpPr/>
            <p:nvPr/>
          </p:nvSpPr>
          <p:spPr>
            <a:xfrm>
              <a:off x="652" y="1214"/>
              <a:ext cx="0" cy="1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1" name="Line 25"/>
            <p:cNvSpPr/>
            <p:nvPr/>
          </p:nvSpPr>
          <p:spPr>
            <a:xfrm>
              <a:off x="1418" y="1214"/>
              <a:ext cx="0" cy="1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2" name="Line 26"/>
            <p:cNvSpPr/>
            <p:nvPr/>
          </p:nvSpPr>
          <p:spPr>
            <a:xfrm>
              <a:off x="227" y="1271"/>
              <a:ext cx="42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29723" name="Line 27"/>
            <p:cNvSpPr/>
            <p:nvPr/>
          </p:nvSpPr>
          <p:spPr>
            <a:xfrm>
              <a:off x="680" y="1271"/>
              <a:ext cx="7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29724" name="Rectangle 28"/>
            <p:cNvSpPr/>
            <p:nvPr/>
          </p:nvSpPr>
          <p:spPr>
            <a:xfrm>
              <a:off x="340" y="1158"/>
              <a:ext cx="212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5" name="Rectangle 29"/>
            <p:cNvSpPr/>
            <p:nvPr/>
          </p:nvSpPr>
          <p:spPr>
            <a:xfrm>
              <a:off x="907" y="1129"/>
              <a:ext cx="169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47486" name="Object 30"/>
          <p:cNvGraphicFramePr>
            <a:graphicFrameLocks noChangeAspect="1"/>
          </p:cNvGraphicFramePr>
          <p:nvPr/>
        </p:nvGraphicFramePr>
        <p:xfrm>
          <a:off x="881063" y="2081213"/>
          <a:ext cx="26098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5" imgW="1041400" imgH="228600" progId="Equation.3">
                  <p:embed/>
                </p:oleObj>
              </mc:Choice>
              <mc:Fallback>
                <p:oleObj name="" r:id="rId5" imgW="1041400" imgH="22860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063" y="2081213"/>
                        <a:ext cx="2609850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87" name="Object 31"/>
          <p:cNvGraphicFramePr>
            <a:graphicFrameLocks noChangeAspect="1"/>
          </p:cNvGraphicFramePr>
          <p:nvPr/>
        </p:nvGraphicFramePr>
        <p:xfrm>
          <a:off x="1376363" y="2620963"/>
          <a:ext cx="14954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7" imgW="596265" imgH="177800" progId="Equation.3">
                  <p:embed/>
                </p:oleObj>
              </mc:Choice>
              <mc:Fallback>
                <p:oleObj name="" r:id="rId7" imgW="596265" imgH="177800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6363" y="2620963"/>
                        <a:ext cx="1495425" cy="446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88" name="Object 32"/>
          <p:cNvGraphicFramePr>
            <a:graphicFrameLocks noChangeAspect="1"/>
          </p:cNvGraphicFramePr>
          <p:nvPr/>
        </p:nvGraphicFramePr>
        <p:xfrm>
          <a:off x="1273175" y="3066733"/>
          <a:ext cx="20415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9" imgW="800100" imgH="393700" progId="Equation.3">
                  <p:embed/>
                </p:oleObj>
              </mc:Choice>
              <mc:Fallback>
                <p:oleObj name="" r:id="rId9" imgW="800100" imgH="393700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73175" y="3066733"/>
                        <a:ext cx="2041525" cy="1008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89" name="Object 33"/>
          <p:cNvGraphicFramePr>
            <a:graphicFrameLocks noChangeAspect="1"/>
          </p:cNvGraphicFramePr>
          <p:nvPr/>
        </p:nvGraphicFramePr>
        <p:xfrm>
          <a:off x="971550" y="4106863"/>
          <a:ext cx="297021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11" imgW="1155700" imgH="393700" progId="Equation.3">
                  <p:embed/>
                </p:oleObj>
              </mc:Choice>
              <mc:Fallback>
                <p:oleObj name="" r:id="rId11" imgW="1155700" imgH="393700" progId="Equation.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1550" y="4106863"/>
                        <a:ext cx="2970213" cy="1011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90" name="Object 34"/>
          <p:cNvGraphicFramePr>
            <a:graphicFrameLocks noChangeAspect="1"/>
          </p:cNvGraphicFramePr>
          <p:nvPr/>
        </p:nvGraphicFramePr>
        <p:xfrm>
          <a:off x="3986213" y="4151313"/>
          <a:ext cx="26797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13" imgW="1066800" imgH="393700" progId="Equation.3">
                  <p:embed/>
                </p:oleObj>
              </mc:Choice>
              <mc:Fallback>
                <p:oleObj name="" r:id="rId13" imgW="1066800" imgH="393700" progId="Equation.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86213" y="4151313"/>
                        <a:ext cx="2679700" cy="989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91" name="Text Box 35"/>
          <p:cNvSpPr txBox="1"/>
          <p:nvPr/>
        </p:nvSpPr>
        <p:spPr>
          <a:xfrm>
            <a:off x="1016000" y="5435600"/>
            <a:ext cx="517525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负号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表示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的方向与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轴正方向相反，即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端电势高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7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7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7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7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7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/>
      <p:bldP spid="14749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5523"/>
          <a:stretch>
            <a:fillRect/>
          </a:stretch>
        </p:blipFill>
        <p:spPr>
          <a:xfrm>
            <a:off x="145415" y="768985"/>
            <a:ext cx="8853170" cy="9124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20" y="2716530"/>
            <a:ext cx="4114165" cy="1924050"/>
          </a:xfrm>
          <a:prstGeom prst="rect">
            <a:avLst/>
          </a:prstGeom>
        </p:spPr>
      </p:pic>
      <p:sp>
        <p:nvSpPr>
          <p:cNvPr id="300034" name="文本框 300033"/>
          <p:cNvSpPr txBox="1"/>
          <p:nvPr/>
        </p:nvSpPr>
        <p:spPr>
          <a:xfrm>
            <a:off x="284163" y="195263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课堂练习：</a:t>
            </a:r>
            <a:endParaRPr 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147458" name="Text Box 2"/>
          <p:cNvSpPr txBox="1"/>
          <p:nvPr/>
        </p:nvSpPr>
        <p:spPr>
          <a:xfrm>
            <a:off x="225425" y="201613"/>
            <a:ext cx="8193088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</a:rPr>
              <a:t>感悟提升：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一题生多题，体会变化中的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不变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0" name="Text Box 4"/>
          <p:cNvSpPr txBox="1"/>
          <p:nvPr/>
        </p:nvSpPr>
        <p:spPr>
          <a:xfrm>
            <a:off x="285750" y="987425"/>
            <a:ext cx="429514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※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均匀带电直线的电场力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6"/>
          <p:cNvGrpSpPr/>
          <p:nvPr/>
        </p:nvGrpSpPr>
        <p:grpSpPr>
          <a:xfrm>
            <a:off x="6043295" y="917575"/>
            <a:ext cx="2375535" cy="2677160"/>
            <a:chOff x="198" y="0"/>
            <a:chExt cx="1432" cy="1581"/>
          </a:xfrm>
        </p:grpSpPr>
        <p:sp>
          <p:nvSpPr>
            <p:cNvPr id="147463" name="Rectangle 7"/>
            <p:cNvSpPr>
              <a:spLocks noChangeArrowheads="1"/>
            </p:cNvSpPr>
            <p:nvPr/>
          </p:nvSpPr>
          <p:spPr bwMode="auto">
            <a:xfrm>
              <a:off x="198" y="199"/>
              <a:ext cx="48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4" name="Rectangle 8"/>
            <p:cNvSpPr/>
            <p:nvPr/>
          </p:nvSpPr>
          <p:spPr>
            <a:xfrm>
              <a:off x="198" y="1389"/>
              <a:ext cx="48" cy="19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5" name="Rectangle 9"/>
            <p:cNvSpPr/>
            <p:nvPr/>
          </p:nvSpPr>
          <p:spPr>
            <a:xfrm>
              <a:off x="198" y="0"/>
              <a:ext cx="48" cy="19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6" name="Rectangle 10"/>
            <p:cNvSpPr/>
            <p:nvPr/>
          </p:nvSpPr>
          <p:spPr>
            <a:xfrm>
              <a:off x="454" y="539"/>
              <a:ext cx="212" cy="2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7" name="Rectangle 11"/>
            <p:cNvSpPr/>
            <p:nvPr/>
          </p:nvSpPr>
          <p:spPr>
            <a:xfrm>
              <a:off x="1418" y="596"/>
              <a:ext cx="212" cy="2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7477" name="Rectangle 21"/>
            <p:cNvSpPr>
              <a:spLocks noChangeArrowheads="1"/>
            </p:cNvSpPr>
            <p:nvPr/>
          </p:nvSpPr>
          <p:spPr bwMode="auto">
            <a:xfrm>
              <a:off x="624" y="737"/>
              <a:ext cx="794" cy="57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19" name="Rectangle 23"/>
            <p:cNvSpPr/>
            <p:nvPr/>
          </p:nvSpPr>
          <p:spPr>
            <a:xfrm>
              <a:off x="1021" y="737"/>
              <a:ext cx="85" cy="5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0" name="Line 24"/>
            <p:cNvSpPr/>
            <p:nvPr/>
          </p:nvSpPr>
          <p:spPr>
            <a:xfrm>
              <a:off x="652" y="1214"/>
              <a:ext cx="0" cy="1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1" name="Line 25"/>
            <p:cNvSpPr/>
            <p:nvPr/>
          </p:nvSpPr>
          <p:spPr>
            <a:xfrm>
              <a:off x="1418" y="1214"/>
              <a:ext cx="0" cy="1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2" name="Line 26"/>
            <p:cNvSpPr/>
            <p:nvPr/>
          </p:nvSpPr>
          <p:spPr>
            <a:xfrm>
              <a:off x="227" y="1271"/>
              <a:ext cx="42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29723" name="Line 27"/>
            <p:cNvSpPr/>
            <p:nvPr/>
          </p:nvSpPr>
          <p:spPr>
            <a:xfrm>
              <a:off x="680" y="1271"/>
              <a:ext cx="7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29724" name="Rectangle 28"/>
            <p:cNvSpPr/>
            <p:nvPr/>
          </p:nvSpPr>
          <p:spPr>
            <a:xfrm>
              <a:off x="340" y="1158"/>
              <a:ext cx="212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5" name="Rectangle 29"/>
            <p:cNvSpPr/>
            <p:nvPr/>
          </p:nvSpPr>
          <p:spPr>
            <a:xfrm>
              <a:off x="907" y="1129"/>
              <a:ext cx="169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47486" name="Object 30"/>
          <p:cNvGraphicFramePr>
            <a:graphicFrameLocks noChangeAspect="1"/>
          </p:cNvGraphicFramePr>
          <p:nvPr/>
        </p:nvGraphicFramePr>
        <p:xfrm>
          <a:off x="835025" y="5410200"/>
          <a:ext cx="3409950" cy="785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" imgW="1714500" imgH="393700" progId="Equation.3">
                  <p:embed/>
                </p:oleObj>
              </mc:Choice>
              <mc:Fallback>
                <p:oleObj name="" r:id="rId1" imgW="1714500" imgH="39370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5025" y="5410200"/>
                        <a:ext cx="3409950" cy="785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/>
          <p:nvPr/>
        </p:nvSpPr>
        <p:spPr>
          <a:xfrm>
            <a:off x="285750" y="2945765"/>
            <a:ext cx="358013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※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直线电流的安培力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30200" y="4665980"/>
            <a:ext cx="46526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※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运动导体棒的动生电动势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Object 30"/>
          <p:cNvGraphicFramePr>
            <a:graphicFrameLocks noChangeAspect="1"/>
          </p:cNvGraphicFramePr>
          <p:nvPr/>
        </p:nvGraphicFramePr>
        <p:xfrm>
          <a:off x="746125" y="1623060"/>
          <a:ext cx="3306445" cy="918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651000" imgH="457200" progId="Equation.3">
                  <p:embed/>
                </p:oleObj>
              </mc:Choice>
              <mc:Fallback>
                <p:oleObj name="" r:id="rId3" imgW="1651000" imgH="45720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6125" y="1623060"/>
                        <a:ext cx="3306445" cy="9188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0"/>
          <p:cNvGraphicFramePr>
            <a:graphicFrameLocks noChangeAspect="1"/>
          </p:cNvGraphicFramePr>
          <p:nvPr/>
        </p:nvGraphicFramePr>
        <p:xfrm>
          <a:off x="899160" y="3728085"/>
          <a:ext cx="302069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663700" imgH="393700" progId="Equation.3">
                  <p:embed/>
                </p:oleObj>
              </mc:Choice>
              <mc:Fallback>
                <p:oleObj name="" r:id="rId5" imgW="1663700" imgH="39370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9160" y="3728085"/>
                        <a:ext cx="3020695" cy="717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/>
          <p:cNvSpPr txBox="1"/>
          <p:nvPr/>
        </p:nvSpPr>
        <p:spPr>
          <a:xfrm>
            <a:off x="6821805" y="4234815"/>
            <a:ext cx="12534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微元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233035" y="4925060"/>
            <a:ext cx="810260" cy="2628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Object 30"/>
          <p:cNvGraphicFramePr>
            <a:graphicFrameLocks noChangeAspect="1"/>
          </p:cNvGraphicFramePr>
          <p:nvPr/>
        </p:nvGraphicFramePr>
        <p:xfrm>
          <a:off x="6804660" y="5188585"/>
          <a:ext cx="1262380" cy="1015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7" imgW="304800" imgH="393700" progId="Equation.3">
                  <p:embed/>
                </p:oleObj>
              </mc:Choice>
              <mc:Fallback>
                <p:oleObj name="" r:id="rId7" imgW="304800" imgH="39370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4660" y="5188585"/>
                        <a:ext cx="1262380" cy="101536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7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/>
      <p:bldP spid="29700" grpId="0"/>
      <p:bldP spid="4" grpId="0"/>
      <p:bldP spid="5" grpId="0"/>
      <p:bldP spid="13" grpId="0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20484" name="Text Box 4"/>
          <p:cNvSpPr txBox="1"/>
          <p:nvPr/>
        </p:nvSpPr>
        <p:spPr>
          <a:xfrm>
            <a:off x="74930" y="-12700"/>
            <a:ext cx="9159875" cy="6819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引入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无限长直导线载有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交变电流 </a:t>
            </a:r>
            <a:r>
              <a:rPr lang="en-US" altLang="zh-CN" sz="32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32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32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sin</a:t>
            </a: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sz="320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10665" y="2741295"/>
            <a:ext cx="244475" cy="232283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3" name="Rectangle 7"/>
          <p:cNvSpPr/>
          <p:nvPr/>
        </p:nvSpPr>
        <p:spPr>
          <a:xfrm>
            <a:off x="1510665" y="5059045"/>
            <a:ext cx="244475" cy="32004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4" name="Rectangle 8"/>
          <p:cNvSpPr/>
          <p:nvPr/>
        </p:nvSpPr>
        <p:spPr>
          <a:xfrm>
            <a:off x="1510665" y="2421255"/>
            <a:ext cx="244475" cy="32004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00" name="Line 15"/>
          <p:cNvSpPr/>
          <p:nvPr/>
        </p:nvSpPr>
        <p:spPr>
          <a:xfrm flipV="1">
            <a:off x="1655445" y="3333750"/>
            <a:ext cx="13335" cy="66738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11" name="Text Box 33"/>
          <p:cNvSpPr txBox="1"/>
          <p:nvPr/>
        </p:nvSpPr>
        <p:spPr>
          <a:xfrm>
            <a:off x="1845945" y="3467100"/>
            <a:ext cx="362585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en-US" altLang="zh-CN" sz="20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" name="Group 108"/>
          <p:cNvGrpSpPr/>
          <p:nvPr/>
        </p:nvGrpSpPr>
        <p:grpSpPr>
          <a:xfrm rot="0">
            <a:off x="2111375" y="2499995"/>
            <a:ext cx="3827145" cy="2399665"/>
            <a:chOff x="3216" y="912"/>
            <a:chExt cx="2160" cy="1440"/>
          </a:xfrm>
        </p:grpSpPr>
        <p:grpSp>
          <p:nvGrpSpPr>
            <p:cNvPr id="24586" name="Group 109"/>
            <p:cNvGrpSpPr/>
            <p:nvPr/>
          </p:nvGrpSpPr>
          <p:grpSpPr>
            <a:xfrm>
              <a:off x="3216" y="912"/>
              <a:ext cx="2160" cy="96"/>
              <a:chOff x="3072" y="1008"/>
              <a:chExt cx="2064" cy="96"/>
            </a:xfrm>
          </p:grpSpPr>
          <p:grpSp>
            <p:nvGrpSpPr>
              <p:cNvPr id="24587" name="Group 110"/>
              <p:cNvGrpSpPr/>
              <p:nvPr/>
            </p:nvGrpSpPr>
            <p:grpSpPr>
              <a:xfrm>
                <a:off x="3072" y="1008"/>
                <a:ext cx="96" cy="96"/>
                <a:chOff x="3744" y="3312"/>
                <a:chExt cx="720" cy="720"/>
              </a:xfrm>
            </p:grpSpPr>
            <p:sp>
              <p:nvSpPr>
                <p:cNvPr id="24588" name="Line 111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589" name="Line 112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590" name="Group 113"/>
              <p:cNvGrpSpPr/>
              <p:nvPr/>
            </p:nvGrpSpPr>
            <p:grpSpPr>
              <a:xfrm>
                <a:off x="3552" y="1008"/>
                <a:ext cx="96" cy="96"/>
                <a:chOff x="3744" y="3312"/>
                <a:chExt cx="720" cy="720"/>
              </a:xfrm>
            </p:grpSpPr>
            <p:sp>
              <p:nvSpPr>
                <p:cNvPr id="24591" name="Line 114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592" name="Line 115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596" name="Group 119"/>
              <p:cNvGrpSpPr/>
              <p:nvPr/>
            </p:nvGrpSpPr>
            <p:grpSpPr>
              <a:xfrm>
                <a:off x="4200" y="1008"/>
                <a:ext cx="96" cy="96"/>
                <a:chOff x="1044" y="3312"/>
                <a:chExt cx="720" cy="720"/>
              </a:xfrm>
            </p:grpSpPr>
            <p:sp>
              <p:nvSpPr>
                <p:cNvPr id="24597" name="Line 120"/>
                <p:cNvSpPr/>
                <p:nvPr/>
              </p:nvSpPr>
              <p:spPr>
                <a:xfrm flipH="1">
                  <a:off x="10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598" name="Line 121"/>
                <p:cNvSpPr/>
                <p:nvPr/>
              </p:nvSpPr>
              <p:spPr>
                <a:xfrm>
                  <a:off x="10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599" name="Group 122"/>
              <p:cNvGrpSpPr/>
              <p:nvPr/>
            </p:nvGrpSpPr>
            <p:grpSpPr>
              <a:xfrm>
                <a:off x="5040" y="1008"/>
                <a:ext cx="96" cy="96"/>
                <a:chOff x="3744" y="3312"/>
                <a:chExt cx="720" cy="720"/>
              </a:xfrm>
            </p:grpSpPr>
            <p:sp>
              <p:nvSpPr>
                <p:cNvPr id="24600" name="Line 123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01" name="Line 124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24602" name="Group 125"/>
            <p:cNvGrpSpPr/>
            <p:nvPr/>
          </p:nvGrpSpPr>
          <p:grpSpPr>
            <a:xfrm>
              <a:off x="3216" y="1344"/>
              <a:ext cx="2160" cy="96"/>
              <a:chOff x="3072" y="1008"/>
              <a:chExt cx="2064" cy="96"/>
            </a:xfrm>
          </p:grpSpPr>
          <p:grpSp>
            <p:nvGrpSpPr>
              <p:cNvPr id="24603" name="Group 126"/>
              <p:cNvGrpSpPr/>
              <p:nvPr/>
            </p:nvGrpSpPr>
            <p:grpSpPr>
              <a:xfrm>
                <a:off x="3072" y="1008"/>
                <a:ext cx="96" cy="96"/>
                <a:chOff x="3744" y="3312"/>
                <a:chExt cx="720" cy="720"/>
              </a:xfrm>
            </p:grpSpPr>
            <p:sp>
              <p:nvSpPr>
                <p:cNvPr id="24604" name="Line 127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05" name="Line 128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606" name="Group 129"/>
              <p:cNvGrpSpPr/>
              <p:nvPr/>
            </p:nvGrpSpPr>
            <p:grpSpPr>
              <a:xfrm>
                <a:off x="3552" y="1008"/>
                <a:ext cx="96" cy="96"/>
                <a:chOff x="3744" y="3312"/>
                <a:chExt cx="720" cy="720"/>
              </a:xfrm>
            </p:grpSpPr>
            <p:sp>
              <p:nvSpPr>
                <p:cNvPr id="24607" name="Line 130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08" name="Line 131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612" name="Group 135"/>
              <p:cNvGrpSpPr/>
              <p:nvPr/>
            </p:nvGrpSpPr>
            <p:grpSpPr>
              <a:xfrm>
                <a:off x="4200" y="1008"/>
                <a:ext cx="96" cy="96"/>
                <a:chOff x="1044" y="3312"/>
                <a:chExt cx="720" cy="720"/>
              </a:xfrm>
            </p:grpSpPr>
            <p:sp>
              <p:nvSpPr>
                <p:cNvPr id="24613" name="Line 136"/>
                <p:cNvSpPr/>
                <p:nvPr/>
              </p:nvSpPr>
              <p:spPr>
                <a:xfrm flipH="1">
                  <a:off x="10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14" name="Line 137"/>
                <p:cNvSpPr/>
                <p:nvPr/>
              </p:nvSpPr>
              <p:spPr>
                <a:xfrm>
                  <a:off x="10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615" name="Group 138"/>
              <p:cNvGrpSpPr/>
              <p:nvPr/>
            </p:nvGrpSpPr>
            <p:grpSpPr>
              <a:xfrm>
                <a:off x="5040" y="1008"/>
                <a:ext cx="96" cy="96"/>
                <a:chOff x="3744" y="3312"/>
                <a:chExt cx="720" cy="720"/>
              </a:xfrm>
            </p:grpSpPr>
            <p:sp>
              <p:nvSpPr>
                <p:cNvPr id="24616" name="Line 139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17" name="Line 140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24618" name="Group 141"/>
            <p:cNvGrpSpPr/>
            <p:nvPr/>
          </p:nvGrpSpPr>
          <p:grpSpPr>
            <a:xfrm>
              <a:off x="3216" y="1776"/>
              <a:ext cx="2160" cy="96"/>
              <a:chOff x="3072" y="1008"/>
              <a:chExt cx="2064" cy="96"/>
            </a:xfrm>
          </p:grpSpPr>
          <p:grpSp>
            <p:nvGrpSpPr>
              <p:cNvPr id="24619" name="Group 142"/>
              <p:cNvGrpSpPr/>
              <p:nvPr/>
            </p:nvGrpSpPr>
            <p:grpSpPr>
              <a:xfrm>
                <a:off x="3072" y="1008"/>
                <a:ext cx="96" cy="96"/>
                <a:chOff x="3744" y="3312"/>
                <a:chExt cx="720" cy="720"/>
              </a:xfrm>
            </p:grpSpPr>
            <p:sp>
              <p:nvSpPr>
                <p:cNvPr id="24620" name="Line 143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21" name="Line 144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622" name="Group 145"/>
              <p:cNvGrpSpPr/>
              <p:nvPr/>
            </p:nvGrpSpPr>
            <p:grpSpPr>
              <a:xfrm>
                <a:off x="3552" y="1008"/>
                <a:ext cx="96" cy="96"/>
                <a:chOff x="3744" y="3312"/>
                <a:chExt cx="720" cy="720"/>
              </a:xfrm>
            </p:grpSpPr>
            <p:sp>
              <p:nvSpPr>
                <p:cNvPr id="24623" name="Line 146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24" name="Line 147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628" name="Group 151"/>
              <p:cNvGrpSpPr/>
              <p:nvPr/>
            </p:nvGrpSpPr>
            <p:grpSpPr>
              <a:xfrm>
                <a:off x="4224" y="1008"/>
                <a:ext cx="96" cy="96"/>
                <a:chOff x="1224" y="3312"/>
                <a:chExt cx="720" cy="720"/>
              </a:xfrm>
            </p:grpSpPr>
            <p:sp>
              <p:nvSpPr>
                <p:cNvPr id="24629" name="Line 152"/>
                <p:cNvSpPr/>
                <p:nvPr/>
              </p:nvSpPr>
              <p:spPr>
                <a:xfrm flipH="1">
                  <a:off x="122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30" name="Line 153"/>
                <p:cNvSpPr/>
                <p:nvPr/>
              </p:nvSpPr>
              <p:spPr>
                <a:xfrm>
                  <a:off x="122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631" name="Group 154"/>
              <p:cNvGrpSpPr/>
              <p:nvPr/>
            </p:nvGrpSpPr>
            <p:grpSpPr>
              <a:xfrm>
                <a:off x="5040" y="1008"/>
                <a:ext cx="96" cy="96"/>
                <a:chOff x="3744" y="3312"/>
                <a:chExt cx="720" cy="720"/>
              </a:xfrm>
            </p:grpSpPr>
            <p:sp>
              <p:nvSpPr>
                <p:cNvPr id="24632" name="Line 155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33" name="Line 156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24634" name="Group 157"/>
            <p:cNvGrpSpPr/>
            <p:nvPr/>
          </p:nvGrpSpPr>
          <p:grpSpPr>
            <a:xfrm>
              <a:off x="3216" y="2256"/>
              <a:ext cx="2160" cy="96"/>
              <a:chOff x="3072" y="1008"/>
              <a:chExt cx="2064" cy="96"/>
            </a:xfrm>
          </p:grpSpPr>
          <p:grpSp>
            <p:nvGrpSpPr>
              <p:cNvPr id="24635" name="Group 158"/>
              <p:cNvGrpSpPr/>
              <p:nvPr/>
            </p:nvGrpSpPr>
            <p:grpSpPr>
              <a:xfrm>
                <a:off x="3072" y="1008"/>
                <a:ext cx="96" cy="96"/>
                <a:chOff x="3744" y="3312"/>
                <a:chExt cx="720" cy="720"/>
              </a:xfrm>
            </p:grpSpPr>
            <p:sp>
              <p:nvSpPr>
                <p:cNvPr id="24636" name="Line 159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37" name="Line 160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638" name="Group 161"/>
              <p:cNvGrpSpPr/>
              <p:nvPr/>
            </p:nvGrpSpPr>
            <p:grpSpPr>
              <a:xfrm>
                <a:off x="3552" y="1008"/>
                <a:ext cx="96" cy="96"/>
                <a:chOff x="3744" y="3312"/>
                <a:chExt cx="720" cy="720"/>
              </a:xfrm>
            </p:grpSpPr>
            <p:sp>
              <p:nvSpPr>
                <p:cNvPr id="24639" name="Line 162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40" name="Line 163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644" name="Group 167"/>
              <p:cNvGrpSpPr/>
              <p:nvPr/>
            </p:nvGrpSpPr>
            <p:grpSpPr>
              <a:xfrm>
                <a:off x="4224" y="1008"/>
                <a:ext cx="96" cy="96"/>
                <a:chOff x="1224" y="3312"/>
                <a:chExt cx="720" cy="720"/>
              </a:xfrm>
            </p:grpSpPr>
            <p:sp>
              <p:nvSpPr>
                <p:cNvPr id="24645" name="Line 168"/>
                <p:cNvSpPr/>
                <p:nvPr/>
              </p:nvSpPr>
              <p:spPr>
                <a:xfrm flipH="1">
                  <a:off x="122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46" name="Line 169"/>
                <p:cNvSpPr/>
                <p:nvPr/>
              </p:nvSpPr>
              <p:spPr>
                <a:xfrm>
                  <a:off x="122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647" name="Group 170"/>
              <p:cNvGrpSpPr/>
              <p:nvPr/>
            </p:nvGrpSpPr>
            <p:grpSpPr>
              <a:xfrm>
                <a:off x="5040" y="1008"/>
                <a:ext cx="96" cy="96"/>
                <a:chOff x="3744" y="3312"/>
                <a:chExt cx="720" cy="720"/>
              </a:xfrm>
            </p:grpSpPr>
            <p:sp>
              <p:nvSpPr>
                <p:cNvPr id="24648" name="Line 171"/>
                <p:cNvSpPr/>
                <p:nvPr/>
              </p:nvSpPr>
              <p:spPr>
                <a:xfrm flipH="1"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49" name="Line 172"/>
                <p:cNvSpPr/>
                <p:nvPr/>
              </p:nvSpPr>
              <p:spPr>
                <a:xfrm>
                  <a:off x="3744" y="3312"/>
                  <a:ext cx="720" cy="720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</p:grpSp>
      <p:sp>
        <p:nvSpPr>
          <p:cNvPr id="10" name="Text Box 4"/>
          <p:cNvSpPr txBox="1"/>
          <p:nvPr/>
        </p:nvSpPr>
        <p:spPr>
          <a:xfrm>
            <a:off x="208915" y="762635"/>
            <a:ext cx="9159875" cy="14204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问题：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、线圈</a:t>
            </a:r>
            <a:r>
              <a:rPr lang="zh-CN" altLang="en-US" sz="2400" dirty="0">
                <a:sym typeface="+mn-ea"/>
              </a:rPr>
              <a:t>线圈</a:t>
            </a:r>
            <a:r>
              <a:rPr lang="en-US" altLang="zh-CN" sz="2400" i="1" err="1">
                <a:sym typeface="+mn-ea"/>
              </a:rPr>
              <a:t>abcd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中是何种电动势？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、与导体棒切割磁力线的电动势产生原因有何不同？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    3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、线圈中能量是从哪儿来的？怎么传播的？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786" name="Object 87"/>
          <p:cNvGraphicFramePr/>
          <p:nvPr/>
        </p:nvGraphicFramePr>
        <p:xfrm>
          <a:off x="7138035" y="2061210"/>
          <a:ext cx="894080" cy="103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1" imgW="254000" imgH="457200" progId="Equation.3">
                  <p:embed/>
                </p:oleObj>
              </mc:Choice>
              <mc:Fallback>
                <p:oleObj name="" r:id="rId1" imgW="254000" imgH="457200" progId="Equation.3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38035" y="2061210"/>
                        <a:ext cx="894080" cy="1036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右弧形箭头 12"/>
          <p:cNvSpPr/>
          <p:nvPr/>
        </p:nvSpPr>
        <p:spPr>
          <a:xfrm>
            <a:off x="8032115" y="458470"/>
            <a:ext cx="630555" cy="190627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右弧形箭头 13"/>
          <p:cNvSpPr/>
          <p:nvPr/>
        </p:nvSpPr>
        <p:spPr>
          <a:xfrm>
            <a:off x="8032115" y="2719070"/>
            <a:ext cx="427355" cy="141986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787" name="Object 88"/>
          <p:cNvGraphicFramePr/>
          <p:nvPr/>
        </p:nvGraphicFramePr>
        <p:xfrm>
          <a:off x="7450455" y="3865880"/>
          <a:ext cx="669290" cy="626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3" imgW="203200" imgH="228600" progId="Equation.3">
                  <p:embed/>
                </p:oleObj>
              </mc:Choice>
              <mc:Fallback>
                <p:oleObj name="" r:id="rId3" imgW="203200" imgH="228600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50455" y="3865880"/>
                        <a:ext cx="669290" cy="626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4"/>
          <p:cNvSpPr txBox="1"/>
          <p:nvPr/>
        </p:nvSpPr>
        <p:spPr>
          <a:xfrm>
            <a:off x="163830" y="5512435"/>
            <a:ext cx="879983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探究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、产生</a:t>
            </a:r>
            <a:r>
              <a:rPr 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电动势的本质原因</a:t>
            </a:r>
            <a:endParaRPr 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2、求解感生电场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，乃至求电动势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20645" y="2588260"/>
            <a:ext cx="1845945" cy="2228215"/>
            <a:chOff x="4127" y="4076"/>
            <a:chExt cx="2907" cy="3509"/>
          </a:xfrm>
        </p:grpSpPr>
        <p:sp>
          <p:nvSpPr>
            <p:cNvPr id="30" name="Rectangle 9"/>
            <p:cNvSpPr/>
            <p:nvPr/>
          </p:nvSpPr>
          <p:spPr>
            <a:xfrm>
              <a:off x="4406" y="4696"/>
              <a:ext cx="2226" cy="2270"/>
            </a:xfrm>
            <a:prstGeom prst="rect">
              <a:avLst/>
            </a:prstGeom>
            <a:noFill/>
            <a:ln w="38100" cap="flat" cmpd="dbl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Text Box 11"/>
            <p:cNvSpPr txBox="1"/>
            <p:nvPr/>
          </p:nvSpPr>
          <p:spPr>
            <a:xfrm>
              <a:off x="6175" y="6861"/>
              <a:ext cx="75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Rectangle 13"/>
            <p:cNvSpPr/>
            <p:nvPr/>
          </p:nvSpPr>
          <p:spPr>
            <a:xfrm>
              <a:off x="4149" y="4076"/>
              <a:ext cx="75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Rectangle 14"/>
            <p:cNvSpPr/>
            <p:nvPr/>
          </p:nvSpPr>
          <p:spPr>
            <a:xfrm>
              <a:off x="6318" y="4105"/>
              <a:ext cx="71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Text Box 11"/>
            <p:cNvSpPr txBox="1"/>
            <p:nvPr/>
          </p:nvSpPr>
          <p:spPr>
            <a:xfrm>
              <a:off x="4127" y="6785"/>
              <a:ext cx="75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" name="减号 3"/>
          <p:cNvSpPr/>
          <p:nvPr/>
        </p:nvSpPr>
        <p:spPr>
          <a:xfrm>
            <a:off x="2493010" y="2724150"/>
            <a:ext cx="2345690" cy="431800"/>
          </a:xfrm>
          <a:custGeom>
            <a:avLst/>
            <a:gdLst/>
            <a:ahLst/>
            <a:cxnLst>
              <a:cxn ang="0">
                <a:pos x="2720" y="179"/>
              </a:cxn>
              <a:cxn ang="5400000">
                <a:pos x="1568" y="221"/>
              </a:cxn>
              <a:cxn ang="10800000">
                <a:pos x="415" y="179"/>
              </a:cxn>
              <a:cxn ang="16200000">
                <a:pos x="1568" y="137"/>
              </a:cxn>
            </a:cxnLst>
            <a:pathLst>
              <a:path w="3136" h="359">
                <a:moveTo>
                  <a:pt x="415" y="137"/>
                </a:moveTo>
                <a:lnTo>
                  <a:pt x="2720" y="137"/>
                </a:lnTo>
                <a:lnTo>
                  <a:pt x="2720" y="221"/>
                </a:lnTo>
                <a:lnTo>
                  <a:pt x="415" y="22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0" name="减号 3"/>
          <p:cNvSpPr/>
          <p:nvPr/>
        </p:nvSpPr>
        <p:spPr>
          <a:xfrm rot="16200000">
            <a:off x="3818255" y="3524885"/>
            <a:ext cx="2307590" cy="431800"/>
          </a:xfrm>
          <a:custGeom>
            <a:avLst/>
            <a:gdLst/>
            <a:ahLst/>
            <a:cxnLst>
              <a:cxn ang="0">
                <a:pos x="2720" y="179"/>
              </a:cxn>
              <a:cxn ang="5400000">
                <a:pos x="1568" y="221"/>
              </a:cxn>
              <a:cxn ang="10800000">
                <a:pos x="415" y="179"/>
              </a:cxn>
              <a:cxn ang="16200000">
                <a:pos x="1568" y="137"/>
              </a:cxn>
            </a:cxnLst>
            <a:pathLst>
              <a:path w="3136" h="359">
                <a:moveTo>
                  <a:pt x="415" y="137"/>
                </a:moveTo>
                <a:lnTo>
                  <a:pt x="2720" y="137"/>
                </a:lnTo>
                <a:lnTo>
                  <a:pt x="2720" y="221"/>
                </a:lnTo>
                <a:lnTo>
                  <a:pt x="415" y="22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1" name="弧形 13"/>
          <p:cNvSpPr/>
          <p:nvPr/>
        </p:nvSpPr>
        <p:spPr>
          <a:xfrm rot="8160000">
            <a:off x="2442845" y="2259965"/>
            <a:ext cx="2571750" cy="2387600"/>
          </a:xfrm>
          <a:custGeom>
            <a:avLst/>
            <a:gdLst/>
            <a:ahLst/>
            <a:cxnLst>
              <a:cxn ang="10800000">
                <a:pos x="1285874" y="0"/>
              </a:cxn>
              <a:cxn ang="8100000">
                <a:pos x="1285875" y="1194117"/>
              </a:cxn>
              <a:cxn ang="5400000">
                <a:pos x="2571750" y="1194117"/>
              </a:cxn>
            </a:cxnLst>
            <a:pathLst>
              <a:path w="2571750" h="2388235" stroke="0">
                <a:moveTo>
                  <a:pt x="1285874" y="0"/>
                </a:moveTo>
                <a:cubicBezTo>
                  <a:pt x="1996043" y="0"/>
                  <a:pt x="2571749" y="534624"/>
                  <a:pt x="2571749" y="1194117"/>
                </a:cubicBezTo>
                <a:lnTo>
                  <a:pt x="1285875" y="1194117"/>
                </a:lnTo>
                <a:close/>
              </a:path>
              <a:path w="2571750" h="2388235" fill="none">
                <a:moveTo>
                  <a:pt x="1285874" y="0"/>
                </a:moveTo>
                <a:cubicBezTo>
                  <a:pt x="1996043" y="0"/>
                  <a:pt x="2571749" y="534624"/>
                  <a:pt x="2571749" y="1194117"/>
                </a:cubicBezTo>
              </a:path>
            </a:pathLst>
          </a:custGeom>
          <a:noFill/>
          <a:ln w="73025" cap="flat" cmpd="sng">
            <a:solidFill>
              <a:srgbClr val="0000FF"/>
            </a:solidFill>
            <a:prstDash val="solid"/>
            <a:round/>
            <a:headEnd type="none" w="lg" len="lg"/>
            <a:tailEnd type="none" w="med" len="med"/>
          </a:ln>
        </p:spPr>
        <p:txBody>
          <a:bodyPr/>
          <a:p>
            <a:endParaRPr lang="zh-CN" altLang="en-US">
              <a:solidFill>
                <a:srgbClr val="0000FF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2803525" y="4312285"/>
            <a:ext cx="1754505" cy="3492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" name="右弧形箭头 42"/>
          <p:cNvSpPr/>
          <p:nvPr/>
        </p:nvSpPr>
        <p:spPr>
          <a:xfrm>
            <a:off x="8119745" y="4259580"/>
            <a:ext cx="542290" cy="1510665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0659" name="Object 58"/>
          <p:cNvGraphicFramePr/>
          <p:nvPr/>
        </p:nvGraphicFramePr>
        <p:xfrm>
          <a:off x="6875780" y="5816124"/>
          <a:ext cx="2085975" cy="611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5" imgW="838200" imgH="292100" progId="Equation.3">
                  <p:embed/>
                </p:oleObj>
              </mc:Choice>
              <mc:Fallback>
                <p:oleObj name="" r:id="rId5" imgW="838200" imgH="292100" progId="Equation.3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5780" y="5816124"/>
                        <a:ext cx="2085975" cy="611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/>
          <p:cNvSpPr/>
          <p:nvPr/>
        </p:nvSpPr>
        <p:spPr>
          <a:xfrm>
            <a:off x="7406005" y="3895090"/>
            <a:ext cx="626110" cy="59753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/>
      <p:bldP spid="39" grpId="0" bldLvl="0" animBg="1"/>
      <p:bldP spid="40" grpId="0" bldLvl="0" animBg="1"/>
      <p:bldP spid="41" grpId="0" bldLvl="0" animBg="1"/>
      <p:bldP spid="43" grpId="0" bldLvl="0" animBg="1"/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9221" name="Text Box 5"/>
          <p:cNvSpPr txBox="1"/>
          <p:nvPr/>
        </p:nvSpPr>
        <p:spPr>
          <a:xfrm>
            <a:off x="250825" y="368300"/>
            <a:ext cx="30289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二、感生电动势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268" name="Rectangle 52"/>
          <p:cNvSpPr/>
          <p:nvPr/>
        </p:nvSpPr>
        <p:spPr>
          <a:xfrm>
            <a:off x="709613" y="1042988"/>
            <a:ext cx="6661150" cy="94615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eaLnBrk="0" hangingPunct="0"/>
            <a:r>
              <a:rPr lang="en-US" altLang="zh-CN">
                <a:solidFill>
                  <a:srgbClr val="0000FF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rgbClr val="0000FF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感生电动势</a:t>
            </a:r>
            <a:endParaRPr lang="zh-CN" altLang="en-US" dirty="0">
              <a:solidFill>
                <a:srgbClr val="0000FF"/>
              </a:solidFill>
              <a:latin typeface="Bookman Old Style" panose="020506040505050202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    由于磁场发生变化而激发的电动势</a:t>
            </a:r>
            <a:endParaRPr lang="zh-CN" altLang="en-US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pic>
        <p:nvPicPr>
          <p:cNvPr id="9269" name="G03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65388" y="2166938"/>
            <a:ext cx="4184650" cy="24907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54"/>
          <p:cNvGrpSpPr/>
          <p:nvPr/>
        </p:nvGrpSpPr>
        <p:grpSpPr>
          <a:xfrm>
            <a:off x="800100" y="5187950"/>
            <a:ext cx="3725863" cy="1160463"/>
            <a:chOff x="243" y="3124"/>
            <a:chExt cx="2347" cy="731"/>
          </a:xfrm>
        </p:grpSpPr>
        <p:sp>
          <p:nvSpPr>
            <p:cNvPr id="31750" name="Text Box 55"/>
            <p:cNvSpPr txBox="1"/>
            <p:nvPr/>
          </p:nvSpPr>
          <p:spPr>
            <a:xfrm>
              <a:off x="243" y="3336"/>
              <a:ext cx="101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电磁感应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1" name="Rectangle 56"/>
            <p:cNvSpPr/>
            <p:nvPr/>
          </p:nvSpPr>
          <p:spPr>
            <a:xfrm>
              <a:off x="1349" y="3124"/>
              <a:ext cx="1241" cy="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动生电动势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感生电动势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2" name="AutoShape 57"/>
            <p:cNvSpPr/>
            <p:nvPr/>
          </p:nvSpPr>
          <p:spPr>
            <a:xfrm>
              <a:off x="1292" y="3181"/>
              <a:ext cx="113" cy="623"/>
            </a:xfrm>
            <a:prstGeom prst="leftBrace">
              <a:avLst>
                <a:gd name="adj1" fmla="val 44871"/>
                <a:gd name="adj2" fmla="val 51435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58"/>
          <p:cNvGrpSpPr/>
          <p:nvPr/>
        </p:nvGrpSpPr>
        <p:grpSpPr>
          <a:xfrm>
            <a:off x="4445000" y="5135563"/>
            <a:ext cx="3141663" cy="563562"/>
            <a:chOff x="2597" y="3039"/>
            <a:chExt cx="1979" cy="355"/>
          </a:xfrm>
        </p:grpSpPr>
        <p:sp>
          <p:nvSpPr>
            <p:cNvPr id="31754" name="Text Box 59"/>
            <p:cNvSpPr txBox="1"/>
            <p:nvPr/>
          </p:nvSpPr>
          <p:spPr>
            <a:xfrm>
              <a:off x="2597" y="3039"/>
              <a:ext cx="9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ctr" anchorCtr="0">
              <a:spAutoFit/>
            </a:bodyPr>
            <a:p>
              <a:pPr>
                <a:spcBef>
                  <a:spcPct val="2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非静电力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5" name="Rectangle 60"/>
            <p:cNvSpPr/>
            <p:nvPr/>
          </p:nvSpPr>
          <p:spPr>
            <a:xfrm>
              <a:off x="3560" y="3067"/>
              <a:ext cx="10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Tahoma" panose="020B0604030504040204" pitchFamily="34" charset="0"/>
                  <a:ea typeface="宋体" panose="02010600030101010101" pitchFamily="2" charset="-122"/>
                </a:rPr>
                <a:t>洛仑兹力</a:t>
              </a:r>
              <a:endParaRPr lang="zh-CN" altLang="en-US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56" name="Line 61"/>
            <p:cNvSpPr/>
            <p:nvPr/>
          </p:nvSpPr>
          <p:spPr>
            <a:xfrm>
              <a:off x="2597" y="3351"/>
              <a:ext cx="9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4" name="Group 62"/>
          <p:cNvGrpSpPr/>
          <p:nvPr/>
        </p:nvGrpSpPr>
        <p:grpSpPr>
          <a:xfrm>
            <a:off x="4491038" y="5810250"/>
            <a:ext cx="2025650" cy="519113"/>
            <a:chOff x="2597" y="3492"/>
            <a:chExt cx="1276" cy="327"/>
          </a:xfrm>
        </p:grpSpPr>
        <p:sp>
          <p:nvSpPr>
            <p:cNvPr id="31758" name="Text Box 63"/>
            <p:cNvSpPr txBox="1"/>
            <p:nvPr/>
          </p:nvSpPr>
          <p:spPr>
            <a:xfrm>
              <a:off x="2597" y="3492"/>
              <a:ext cx="90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ctr" anchorCtr="0">
              <a:spAutoFit/>
            </a:bodyPr>
            <a:p>
              <a:pPr>
                <a:spcBef>
                  <a:spcPct val="2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非静电力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9" name="Text Box 64"/>
            <p:cNvSpPr txBox="1"/>
            <p:nvPr/>
          </p:nvSpPr>
          <p:spPr>
            <a:xfrm>
              <a:off x="3645" y="3492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?</a:t>
              </a:r>
              <a:endPara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0" name="Line 65"/>
            <p:cNvSpPr/>
            <p:nvPr/>
          </p:nvSpPr>
          <p:spPr>
            <a:xfrm>
              <a:off x="2597" y="3776"/>
              <a:ext cx="9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69"/>
                  </p:tgtEl>
                </p:cond>
              </p:nextCondLst>
            </p:seq>
            <p:video fullScrn="1"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26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10400" y="5821363"/>
            <a:ext cx="2133600" cy="476250"/>
          </a:xfrm>
        </p:spPr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38943" name="Text Box 31"/>
          <p:cNvSpPr txBox="1"/>
          <p:nvPr/>
        </p:nvSpPr>
        <p:spPr>
          <a:xfrm>
            <a:off x="19050" y="33338"/>
            <a:ext cx="3240088" cy="5207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感生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35"/>
          <p:cNvGrpSpPr/>
          <p:nvPr/>
        </p:nvGrpSpPr>
        <p:grpSpPr>
          <a:xfrm>
            <a:off x="1149350" y="2497138"/>
            <a:ext cx="6477001" cy="563562"/>
            <a:chOff x="867" y="2217"/>
            <a:chExt cx="4080" cy="355"/>
          </a:xfrm>
        </p:grpSpPr>
        <p:sp>
          <p:nvSpPr>
            <p:cNvPr id="32773" name="Text Box 36"/>
            <p:cNvSpPr txBox="1"/>
            <p:nvPr/>
          </p:nvSpPr>
          <p:spPr>
            <a:xfrm>
              <a:off x="2115" y="2217"/>
              <a:ext cx="90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ctr" anchorCtr="0">
              <a:spAutoFit/>
            </a:bodyPr>
            <a:p>
              <a:pPr>
                <a:spcBef>
                  <a:spcPct val="2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非静电力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4" name="Line 37"/>
            <p:cNvSpPr/>
            <p:nvPr/>
          </p:nvSpPr>
          <p:spPr>
            <a:xfrm>
              <a:off x="2115" y="2501"/>
              <a:ext cx="9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75" name="Rectangle 38"/>
            <p:cNvSpPr/>
            <p:nvPr/>
          </p:nvSpPr>
          <p:spPr>
            <a:xfrm>
              <a:off x="867" y="2245"/>
              <a:ext cx="124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感生电动势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6" name="Rectangle 39"/>
            <p:cNvSpPr/>
            <p:nvPr/>
          </p:nvSpPr>
          <p:spPr>
            <a:xfrm>
              <a:off x="3107" y="2217"/>
              <a:ext cx="18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l"/>
              <a:r>
                <a:rPr lang="zh-CN" altLang="en-US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感生</a:t>
              </a:r>
              <a:r>
                <a:rPr lang="en-US" altLang="zh-CN" dirty="0">
                  <a:solidFill>
                    <a:schemeClr val="tx2"/>
                  </a:solidFill>
                  <a:sym typeface="+mn-ea"/>
                </a:rPr>
                <a:t>(</a:t>
              </a:r>
              <a:r>
                <a:rPr lang="zh-CN" altLang="en-US" dirty="0">
                  <a:solidFill>
                    <a:schemeClr val="tx2"/>
                  </a:solidFill>
                  <a:sym typeface="+mn-ea"/>
                </a:rPr>
                <a:t>涡旋</a:t>
              </a:r>
              <a:r>
                <a:rPr lang="en-US" altLang="zh-CN" dirty="0">
                  <a:solidFill>
                    <a:schemeClr val="tx2"/>
                  </a:solidFill>
                  <a:sym typeface="+mn-ea"/>
                </a:rPr>
                <a:t>)</a:t>
              </a:r>
              <a:r>
                <a:rPr lang="zh-CN" altLang="en-US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电场力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1757" name="Rectangle 40"/>
          <p:cNvSpPr/>
          <p:nvPr/>
        </p:nvSpPr>
        <p:spPr>
          <a:xfrm>
            <a:off x="209550" y="3393440"/>
            <a:ext cx="3741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两种电场的比较</a:t>
            </a:r>
            <a:endParaRPr lang="zh-CN" altLang="en-US" sz="2400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2780" name="图片 31760" descr="7bec54e736d12f2e807fd23b4ec2d562853568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2715" y="5085715"/>
            <a:ext cx="1386840" cy="177228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307975" y="603250"/>
            <a:ext cx="8656638" cy="1562100"/>
            <a:chOff x="485" y="740"/>
            <a:chExt cx="13633" cy="2460"/>
          </a:xfrm>
        </p:grpSpPr>
        <p:sp>
          <p:nvSpPr>
            <p:cNvPr id="30727" name="Text Box 34"/>
            <p:cNvSpPr txBox="1"/>
            <p:nvPr/>
          </p:nvSpPr>
          <p:spPr>
            <a:xfrm>
              <a:off x="680" y="1700"/>
              <a:ext cx="13438" cy="15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>
                <a:buFont typeface="Arial" panose="020B0604020202020204" pitchFamily="34" charset="0"/>
                <a:buChar char="•"/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   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变化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的磁场在其周围空间激发一种具有</a:t>
              </a:r>
              <a:r>
                <a:rPr lang="zh-CN" altLang="en-US" dirty="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闭合电场线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的电场，称为有旋电场或感生电场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又称涡旋电场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。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3" name="矩形 31762"/>
            <p:cNvSpPr/>
            <p:nvPr/>
          </p:nvSpPr>
          <p:spPr>
            <a:xfrm>
              <a:off x="485" y="740"/>
              <a:ext cx="4228" cy="8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麦克斯韦假设：</a:t>
              </a:r>
              <a:endPara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Rectangle 40"/>
          <p:cNvSpPr/>
          <p:nvPr/>
        </p:nvSpPr>
        <p:spPr>
          <a:xfrm>
            <a:off x="663575" y="3942715"/>
            <a:ext cx="7279005" cy="10502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感生电场：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变化磁场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激发、电场线闭合（涡旋场）、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感生电场力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非保守力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40"/>
          <p:cNvSpPr/>
          <p:nvPr/>
        </p:nvSpPr>
        <p:spPr>
          <a:xfrm>
            <a:off x="905510" y="5125085"/>
            <a:ext cx="7223125" cy="9772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静电场：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静止电荷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激发、电场线不闭合（无旋场）、 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静电力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保守力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Rectangle 40"/>
          <p:cNvSpPr/>
          <p:nvPr/>
        </p:nvSpPr>
        <p:spPr>
          <a:xfrm>
            <a:off x="927100" y="6245225"/>
            <a:ext cx="69348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相同点：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都可以用电场线表示，对电荷有力的作用。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7" grpId="0"/>
      <p:bldP spid="2" grpId="0"/>
      <p:bldP spid="4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graphicFrame>
        <p:nvGraphicFramePr>
          <p:cNvPr id="35898" name="Object 58"/>
          <p:cNvGraphicFramePr/>
          <p:nvPr/>
        </p:nvGraphicFramePr>
        <p:xfrm>
          <a:off x="3433763" y="2190750"/>
          <a:ext cx="271462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1" imgW="1397000" imgH="457200" progId="Equation.3">
                  <p:embed/>
                </p:oleObj>
              </mc:Choice>
              <mc:Fallback>
                <p:oleObj name="" r:id="rId1" imgW="1397000" imgH="4572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33763" y="2190750"/>
                        <a:ext cx="2714625" cy="911225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99" name="Rectangle 59"/>
          <p:cNvSpPr/>
          <p:nvPr/>
        </p:nvSpPr>
        <p:spPr>
          <a:xfrm>
            <a:off x="35560" y="3901123"/>
            <a:ext cx="1219200" cy="608012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FF3300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讨论</a:t>
            </a:r>
            <a:r>
              <a:rPr lang="zh-CN" altLang="en-US" u="sng" dirty="0">
                <a:latin typeface="Bookman Old Style" panose="02050604050505020204" pitchFamily="18" charset="0"/>
                <a:ea typeface="宋体" panose="02010600030101010101" pitchFamily="2" charset="-122"/>
              </a:rPr>
              <a:t>     </a:t>
            </a:r>
            <a:endParaRPr lang="zh-CN" altLang="en-US" u="sng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sp>
        <p:nvSpPr>
          <p:cNvPr id="32780" name="Rectangle 63"/>
          <p:cNvSpPr/>
          <p:nvPr/>
        </p:nvSpPr>
        <p:spPr>
          <a:xfrm>
            <a:off x="566103" y="4369435"/>
            <a:ext cx="8101012" cy="60801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eaLnBrk="0" hangingPunct="0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变化的磁场是产生感生电场的原因。</a:t>
            </a:r>
            <a:endParaRPr lang="zh-CN" altLang="en-US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64"/>
          <p:cNvGrpSpPr/>
          <p:nvPr/>
        </p:nvGrpSpPr>
        <p:grpSpPr>
          <a:xfrm>
            <a:off x="6848475" y="4977448"/>
            <a:ext cx="1855788" cy="1363662"/>
            <a:chOff x="4127" y="2755"/>
            <a:chExt cx="1169" cy="859"/>
          </a:xfrm>
        </p:grpSpPr>
        <p:graphicFrame>
          <p:nvGraphicFramePr>
            <p:cNvPr id="33803" name="Object 65"/>
            <p:cNvGraphicFramePr/>
            <p:nvPr/>
          </p:nvGraphicFramePr>
          <p:xfrm>
            <a:off x="4666" y="2755"/>
            <a:ext cx="172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" r:id="rId3" imgW="152400" imgH="203200" progId="Equation.3">
                    <p:embed/>
                  </p:oleObj>
                </mc:Choice>
                <mc:Fallback>
                  <p:oleObj name="" r:id="rId3" imgW="152400" imgH="203200" progId="Equation.3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66" y="2755"/>
                          <a:ext cx="172" cy="2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4" name="Arc 66"/>
            <p:cNvSpPr/>
            <p:nvPr/>
          </p:nvSpPr>
          <p:spPr>
            <a:xfrm>
              <a:off x="4127" y="3096"/>
              <a:ext cx="993" cy="481"/>
            </a:xfrm>
            <a:custGeom>
              <a:avLst/>
              <a:gdLst/>
              <a:ahLst/>
              <a:cxnLst>
                <a:cxn ang="0">
                  <a:pos x="988" y="274"/>
                </a:cxn>
                <a:cxn ang="0">
                  <a:pos x="993" y="241"/>
                </a:cxn>
                <a:cxn ang="0">
                  <a:pos x="497" y="241"/>
                </a:cxn>
              </a:cxnLst>
              <a:pathLst>
                <a:path w="43200" h="43200" fill="none">
                  <a:moveTo>
                    <a:pt x="42991" y="24590"/>
                  </a:moveTo>
                  <a:cubicBezTo>
                    <a:pt x="41500" y="35260"/>
                    <a:pt x="32373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43200" stroke="0">
                  <a:moveTo>
                    <a:pt x="42991" y="24590"/>
                  </a:moveTo>
                  <a:cubicBezTo>
                    <a:pt x="41500" y="35260"/>
                    <a:pt x="32373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05" name="Line 67"/>
            <p:cNvSpPr/>
            <p:nvPr/>
          </p:nvSpPr>
          <p:spPr>
            <a:xfrm flipV="1">
              <a:off x="4638" y="2755"/>
              <a:ext cx="0" cy="539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6" name="Text Box 68"/>
            <p:cNvSpPr txBox="1"/>
            <p:nvPr/>
          </p:nvSpPr>
          <p:spPr>
            <a:xfrm>
              <a:off x="5063" y="3326"/>
              <a:ext cx="23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787" name="矩形 32786"/>
          <p:cNvSpPr/>
          <p:nvPr/>
        </p:nvSpPr>
        <p:spPr>
          <a:xfrm>
            <a:off x="566738" y="5149850"/>
            <a:ext cx="538956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 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是以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为边界的任一曲面。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Rectangle 59"/>
          <p:cNvSpPr/>
          <p:nvPr/>
        </p:nvSpPr>
        <p:spPr>
          <a:xfrm>
            <a:off x="1273175" y="2298700"/>
            <a:ext cx="2128838" cy="606425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 anchorCtr="0">
            <a:spAutoFit/>
          </a:bodyPr>
          <a:p>
            <a:pPr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FF3300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重要关系：</a:t>
            </a:r>
            <a:r>
              <a:rPr lang="zh-CN" altLang="en-US" u="sng" dirty="0">
                <a:latin typeface="Bookman Old Style" panose="02050604050505020204" pitchFamily="18" charset="0"/>
                <a:ea typeface="宋体" panose="02010600030101010101" pitchFamily="2" charset="-122"/>
              </a:rPr>
              <a:t> </a:t>
            </a:r>
            <a:endParaRPr lang="zh-CN" altLang="en-US" u="sng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42"/>
          <p:cNvSpPr/>
          <p:nvPr/>
        </p:nvSpPr>
        <p:spPr>
          <a:xfrm>
            <a:off x="211455" y="5821363"/>
            <a:ext cx="3048000" cy="52197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eaLnBrk="0" hangingPunct="0"/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求解</a:t>
            </a:r>
            <a:endParaRPr lang="zh-CN" altLang="en-US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13"/>
          <p:cNvSpPr/>
          <p:nvPr/>
        </p:nvSpPr>
        <p:spPr>
          <a:xfrm>
            <a:off x="35560" y="133985"/>
            <a:ext cx="60090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 anchorCtr="0">
            <a:spAutoFit/>
          </a:bodyPr>
          <a:p>
            <a:pPr eaLnBrk="0" hangingPunct="0"/>
            <a:r>
              <a:rPr lang="zh-CN" altLang="en-US" sz="3200" dirty="0">
                <a:solidFill>
                  <a:srgbClr val="FF0000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问题：</a:t>
            </a:r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如何求解感生电场？</a:t>
            </a:r>
            <a:endParaRPr lang="zh-CN" altLang="en-US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13"/>
          <p:cNvSpPr/>
          <p:nvPr/>
        </p:nvSpPr>
        <p:spPr>
          <a:xfrm>
            <a:off x="567055" y="991870"/>
            <a:ext cx="84689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 anchorCtr="0">
            <a:spAutoFit/>
          </a:bodyPr>
          <a:p>
            <a:pPr eaLnBrk="0" hangingPunct="0"/>
            <a:r>
              <a:rPr lang="zh-CN" altLang="en-US" sz="2800" dirty="0">
                <a:solidFill>
                  <a:schemeClr val="tx1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基于电动势的定义和法拉第电磁感应定律可得</a:t>
            </a:r>
            <a:endParaRPr lang="zh-CN" altLang="en-US" sz="3200" dirty="0">
              <a:solidFill>
                <a:schemeClr val="tx1"/>
              </a:solidFill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9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5899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780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99" grpId="0" build="p"/>
      <p:bldP spid="32780" grpId="0" build="p"/>
      <p:bldP spid="32787" grpId="0"/>
      <p:bldP spid="8" grpId="0" build="p"/>
      <p:bldP spid="6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grpSp>
        <p:nvGrpSpPr>
          <p:cNvPr id="3" name="Group 56"/>
          <p:cNvGrpSpPr/>
          <p:nvPr/>
        </p:nvGrpSpPr>
        <p:grpSpPr>
          <a:xfrm>
            <a:off x="515938" y="560388"/>
            <a:ext cx="3282950" cy="674687"/>
            <a:chOff x="300" y="998"/>
            <a:chExt cx="2068" cy="425"/>
          </a:xfrm>
        </p:grpSpPr>
        <p:sp>
          <p:nvSpPr>
            <p:cNvPr id="34819" name="Rectangle 38"/>
            <p:cNvSpPr/>
            <p:nvPr/>
          </p:nvSpPr>
          <p:spPr>
            <a:xfrm>
              <a:off x="981" y="1054"/>
              <a:ext cx="34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zh-CN" altLang="en-US" dirty="0">
                  <a:latin typeface="Bookman Old Style" panose="02050604050505020204" pitchFamily="18" charset="0"/>
                  <a:ea typeface="宋体" panose="02010600030101010101" pitchFamily="2" charset="-122"/>
                </a:rPr>
                <a:t>与</a:t>
              </a:r>
              <a:endParaRPr lang="zh-CN" altLang="en-US" dirty="0">
                <a:solidFill>
                  <a:schemeClr val="bg2"/>
                </a:solidFill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0" name="Rectangle 39"/>
            <p:cNvSpPr/>
            <p:nvPr/>
          </p:nvSpPr>
          <p:spPr>
            <a:xfrm>
              <a:off x="1576" y="1026"/>
              <a:ext cx="792" cy="3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 anchorCtr="0">
              <a:spAutoFit/>
            </a:bodyPr>
            <a:p>
              <a:pPr eaLnBrk="0" hangingPunct="0"/>
              <a:r>
                <a:rPr lang="zh-CN" altLang="en-US" dirty="0">
                  <a:latin typeface="Bookman Old Style" panose="02050604050505020204" pitchFamily="18" charset="0"/>
                  <a:ea typeface="宋体" panose="02010600030101010101" pitchFamily="2" charset="-122"/>
                </a:rPr>
                <a:t>关系。</a:t>
              </a:r>
              <a:endPara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4821" name="Object 40"/>
            <p:cNvGraphicFramePr/>
            <p:nvPr/>
          </p:nvGraphicFramePr>
          <p:xfrm>
            <a:off x="761" y="1083"/>
            <a:ext cx="294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6" name="" r:id="rId1" imgW="203200" imgH="241300" progId="Equation.3">
                    <p:embed/>
                  </p:oleObj>
                </mc:Choice>
                <mc:Fallback>
                  <p:oleObj name="" r:id="rId1" imgW="203200" imgH="241300" progId="Equation.3">
                    <p:embed/>
                    <p:pic>
                      <p:nvPicPr>
                        <p:cNvPr id="0" name="图片 315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61" y="1083"/>
                          <a:ext cx="294" cy="2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2" name="Object 41"/>
            <p:cNvGraphicFramePr/>
            <p:nvPr/>
          </p:nvGraphicFramePr>
          <p:xfrm>
            <a:off x="1292" y="998"/>
            <a:ext cx="313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name="" r:id="rId3" imgW="266700" imgH="444500" progId="Equation.3">
                    <p:embed/>
                  </p:oleObj>
                </mc:Choice>
                <mc:Fallback>
                  <p:oleObj name="" r:id="rId3" imgW="266700" imgH="444500" progId="Equation.3">
                    <p:embed/>
                    <p:pic>
                      <p:nvPicPr>
                        <p:cNvPr id="0" name="图片 315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92" y="998"/>
                          <a:ext cx="313" cy="4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3" name="Rectangle 42"/>
            <p:cNvSpPr/>
            <p:nvPr/>
          </p:nvSpPr>
          <p:spPr>
            <a:xfrm>
              <a:off x="300" y="1026"/>
              <a:ext cx="37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 anchorCtr="0">
              <a:spAutoFit/>
            </a:bodyPr>
            <a:p>
              <a:pPr algn="ctr">
                <a:spcBef>
                  <a:spcPct val="2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(3)</a:t>
              </a:r>
              <a:endParaRPr lang="en-US" altLang="zh-CN" b="0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96950" y="3519488"/>
            <a:ext cx="7151688" cy="558800"/>
            <a:chOff x="3420" y="6113"/>
            <a:chExt cx="11263" cy="880"/>
          </a:xfrm>
        </p:grpSpPr>
        <p:sp>
          <p:nvSpPr>
            <p:cNvPr id="34825" name="Text Box 52"/>
            <p:cNvSpPr txBox="1"/>
            <p:nvPr/>
          </p:nvSpPr>
          <p:spPr>
            <a:xfrm>
              <a:off x="3420" y="6120"/>
              <a:ext cx="112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注意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  、                   、</a:t>
              </a:r>
              <a:r>
                <a:rPr lang="zh-CN" altLang="en-US" sz="2400" baseline="-25000" dirty="0">
                  <a:solidFill>
                    <a:srgbClr val="FF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三者的关系         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4826" name="Object 53"/>
            <p:cNvGraphicFramePr/>
            <p:nvPr/>
          </p:nvGraphicFramePr>
          <p:xfrm>
            <a:off x="5598" y="6113"/>
            <a:ext cx="1382" cy="7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" r:id="rId5" imgW="444500" imgH="203200" progId="Equation.3">
                    <p:embed/>
                  </p:oleObj>
                </mc:Choice>
                <mc:Fallback>
                  <p:oleObj name="" r:id="rId5" imgW="444500" imgH="203200" progId="Equation.3">
                    <p:embed/>
                    <p:pic>
                      <p:nvPicPr>
                        <p:cNvPr id="0" name="图片 315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98" y="6113"/>
                          <a:ext cx="1382" cy="7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7" name="Object 53"/>
            <p:cNvGraphicFramePr/>
            <p:nvPr/>
          </p:nvGraphicFramePr>
          <p:xfrm>
            <a:off x="7218" y="6113"/>
            <a:ext cx="595" cy="6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" r:id="rId7" imgW="152400" imgH="190500" progId="Equation.3">
                    <p:embed/>
                  </p:oleObj>
                </mc:Choice>
                <mc:Fallback>
                  <p:oleObj name="" r:id="rId7" imgW="152400" imgH="190500" progId="Equation.3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218" y="6113"/>
                          <a:ext cx="595" cy="6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8" name="Object 53"/>
            <p:cNvGraphicFramePr/>
            <p:nvPr/>
          </p:nvGraphicFramePr>
          <p:xfrm>
            <a:off x="4587" y="6113"/>
            <a:ext cx="795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0" name="" r:id="rId9" imgW="203200" imgH="241300" progId="Equation.3">
                    <p:embed/>
                  </p:oleObj>
                </mc:Choice>
                <mc:Fallback>
                  <p:oleObj name="" r:id="rId9" imgW="203200" imgH="241300" progId="Equation.3">
                    <p:embed/>
                    <p:pic>
                      <p:nvPicPr>
                        <p:cNvPr id="0" name="图片 315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87" y="6113"/>
                          <a:ext cx="795" cy="8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782" name="Oval 83"/>
          <p:cNvSpPr/>
          <p:nvPr/>
        </p:nvSpPr>
        <p:spPr>
          <a:xfrm>
            <a:off x="3641725" y="1966913"/>
            <a:ext cx="1643063" cy="714375"/>
          </a:xfrm>
          <a:prstGeom prst="ellipse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83" name="Arc 84"/>
          <p:cNvSpPr/>
          <p:nvPr/>
        </p:nvSpPr>
        <p:spPr>
          <a:xfrm>
            <a:off x="3654425" y="2028825"/>
            <a:ext cx="841375" cy="446088"/>
          </a:xfrm>
          <a:custGeom>
            <a:avLst/>
            <a:gdLst/>
            <a:ahLst/>
            <a:cxnLst>
              <a:cxn ang="0">
                <a:pos x="56" y="335"/>
              </a:cxn>
              <a:cxn ang="0">
                <a:pos x="272" y="0"/>
              </a:cxn>
              <a:cxn ang="0">
                <a:pos x="673" y="224"/>
              </a:cxn>
            </a:cxnLst>
            <a:pathLst>
              <a:path w="21600" h="25983" fill="none">
                <a:moveTo>
                  <a:pt x="1805" y="25982"/>
                </a:moveTo>
                <a:cubicBezTo>
                  <a:pt x="614" y="23256"/>
                  <a:pt x="0" y="20313"/>
                  <a:pt x="0" y="17338"/>
                </a:cubicBezTo>
                <a:cubicBezTo>
                  <a:pt x="-1" y="10505"/>
                  <a:pt x="3232" y="4075"/>
                  <a:pt x="8717" y="0"/>
                </a:cubicBezTo>
              </a:path>
              <a:path w="21600" h="25983" stroke="0">
                <a:moveTo>
                  <a:pt x="1805" y="25982"/>
                </a:moveTo>
                <a:cubicBezTo>
                  <a:pt x="614" y="23256"/>
                  <a:pt x="0" y="20313"/>
                  <a:pt x="0" y="17338"/>
                </a:cubicBezTo>
                <a:cubicBezTo>
                  <a:pt x="-1" y="10505"/>
                  <a:pt x="3232" y="4075"/>
                  <a:pt x="8717" y="0"/>
                </a:cubicBezTo>
                <a:lnTo>
                  <a:pt x="21600" y="17338"/>
                </a:lnTo>
                <a:close/>
              </a:path>
            </a:pathLst>
          </a:custGeom>
          <a:noFill/>
          <a:ln w="38100" cap="rnd" cmpd="sng">
            <a:solidFill>
              <a:srgbClr val="A50021"/>
            </a:solidFill>
            <a:prstDash val="solid"/>
            <a:round/>
            <a:headEnd type="none" w="sm" len="sm"/>
            <a:tailEnd type="stealth" w="med" len="lg"/>
          </a:ln>
        </p:spPr>
        <p:txBody>
          <a:bodyPr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495800" y="1516063"/>
            <a:ext cx="0" cy="1617662"/>
            <a:chOff x="7081" y="1897"/>
            <a:chExt cx="0" cy="2547"/>
          </a:xfrm>
        </p:grpSpPr>
        <p:sp>
          <p:nvSpPr>
            <p:cNvPr id="34832" name="Line 85"/>
            <p:cNvSpPr/>
            <p:nvPr/>
          </p:nvSpPr>
          <p:spPr>
            <a:xfrm>
              <a:off x="7081" y="1897"/>
              <a:ext cx="0" cy="1274"/>
            </a:xfrm>
            <a:prstGeom prst="line">
              <a:avLst/>
            </a:prstGeom>
            <a:ln w="25400" cap="flat" cmpd="sng">
              <a:solidFill>
                <a:srgbClr val="0000FF"/>
              </a:solidFill>
              <a:prstDash val="solid"/>
              <a:round/>
              <a:headEnd type="triangle" w="med" len="lg"/>
              <a:tailEnd type="none" w="sm" len="sm"/>
            </a:ln>
          </p:spPr>
        </p:sp>
        <p:sp>
          <p:nvSpPr>
            <p:cNvPr id="34833" name="Line 86"/>
            <p:cNvSpPr/>
            <p:nvPr/>
          </p:nvSpPr>
          <p:spPr>
            <a:xfrm>
              <a:off x="7081" y="3750"/>
              <a:ext cx="0" cy="695"/>
            </a:xfrm>
            <a:prstGeom prst="line">
              <a:avLst/>
            </a:prstGeom>
            <a:ln w="222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aphicFrame>
        <p:nvGraphicFramePr>
          <p:cNvPr id="32786" name="Object 87"/>
          <p:cNvGraphicFramePr/>
          <p:nvPr/>
        </p:nvGraphicFramePr>
        <p:xfrm>
          <a:off x="4814888" y="866775"/>
          <a:ext cx="4699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11" imgW="254000" imgH="457200" progId="Equation.3">
                  <p:embed/>
                </p:oleObj>
              </mc:Choice>
              <mc:Fallback>
                <p:oleObj name="" r:id="rId11" imgW="254000" imgH="457200" progId="Equation.3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14888" y="866775"/>
                        <a:ext cx="469900" cy="906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7" name="Object 88"/>
          <p:cNvGraphicFramePr/>
          <p:nvPr/>
        </p:nvGraphicFramePr>
        <p:xfrm>
          <a:off x="3022600" y="1966913"/>
          <a:ext cx="38576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13" imgW="203200" imgH="228600" progId="Equation.3">
                  <p:embed/>
                </p:oleObj>
              </mc:Choice>
              <mc:Fallback>
                <p:oleObj name="" r:id="rId13" imgW="203200" imgH="228600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22600" y="1966913"/>
                        <a:ext cx="385763" cy="461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53" name="Text Box 89"/>
          <p:cNvSpPr txBox="1"/>
          <p:nvPr/>
        </p:nvSpPr>
        <p:spPr>
          <a:xfrm>
            <a:off x="385763" y="4703763"/>
            <a:ext cx="6300787" cy="522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(4)</a:t>
            </a:r>
            <a:r>
              <a:rPr lang="en-US" altLang="zh-CN" baseline="3000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感生电场是非保守场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闭合电场线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3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953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53" grpId="0" build="p"/>
      <p:bldP spid="32782" grpId="0" bldLvl="0" animBg="1"/>
      <p:bldP spid="3278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59"/>
          <p:cNvGrpSpPr/>
          <p:nvPr/>
        </p:nvGrpSpPr>
        <p:grpSpPr>
          <a:xfrm>
            <a:off x="7091363" y="3457575"/>
            <a:ext cx="990600" cy="2362200"/>
            <a:chOff x="4176" y="1008"/>
            <a:chExt cx="624" cy="1488"/>
          </a:xfrm>
        </p:grpSpPr>
        <p:sp>
          <p:nvSpPr>
            <p:cNvPr id="100355" name="AutoShape 60"/>
            <p:cNvSpPr/>
            <p:nvPr/>
          </p:nvSpPr>
          <p:spPr>
            <a:xfrm>
              <a:off x="4176" y="1008"/>
              <a:ext cx="624" cy="1488"/>
            </a:xfrm>
            <a:prstGeom prst="can">
              <a:avLst>
                <a:gd name="adj" fmla="val 27269"/>
              </a:avLst>
            </a:prstGeom>
            <a:solidFill>
              <a:srgbClr val="CCECFF"/>
            </a:solidFill>
            <a:ln w="38100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56" name="Oval 61"/>
            <p:cNvSpPr/>
            <p:nvPr/>
          </p:nvSpPr>
          <p:spPr>
            <a:xfrm>
              <a:off x="4176" y="1008"/>
              <a:ext cx="624" cy="192"/>
            </a:xfrm>
            <a:prstGeom prst="ellipse">
              <a:avLst/>
            </a:prstGeom>
            <a:solidFill>
              <a:srgbClr val="FFFF00"/>
            </a:solidFill>
            <a:ln w="38100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57" name="Oval 62"/>
            <p:cNvSpPr/>
            <p:nvPr/>
          </p:nvSpPr>
          <p:spPr>
            <a:xfrm>
              <a:off x="4176" y="2304"/>
              <a:ext cx="624" cy="192"/>
            </a:xfrm>
            <a:prstGeom prst="ellipse">
              <a:avLst/>
            </a:prstGeom>
            <a:solidFill>
              <a:srgbClr val="FFBB77">
                <a:alpha val="50194"/>
              </a:srgbClr>
            </a:solidFill>
            <a:ln w="38100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6927" name="Line 63"/>
          <p:cNvSpPr/>
          <p:nvPr/>
        </p:nvSpPr>
        <p:spPr>
          <a:xfrm>
            <a:off x="7624763" y="2847975"/>
            <a:ext cx="0" cy="762000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928" name="Line 64"/>
          <p:cNvSpPr/>
          <p:nvPr/>
        </p:nvSpPr>
        <p:spPr>
          <a:xfrm>
            <a:off x="7624763" y="3838575"/>
            <a:ext cx="0" cy="838200"/>
          </a:xfrm>
          <a:prstGeom prst="line">
            <a:avLst/>
          </a:prstGeom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6929" name="Line 65"/>
          <p:cNvSpPr/>
          <p:nvPr/>
        </p:nvSpPr>
        <p:spPr>
          <a:xfrm>
            <a:off x="7624763" y="5819775"/>
            <a:ext cx="0" cy="838200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roup 66"/>
          <p:cNvGrpSpPr/>
          <p:nvPr/>
        </p:nvGrpSpPr>
        <p:grpSpPr>
          <a:xfrm>
            <a:off x="7319963" y="3076575"/>
            <a:ext cx="738187" cy="609600"/>
            <a:chOff x="4272" y="768"/>
            <a:chExt cx="465" cy="384"/>
          </a:xfrm>
        </p:grpSpPr>
        <p:grpSp>
          <p:nvGrpSpPr>
            <p:cNvPr id="100362" name="Group 67"/>
            <p:cNvGrpSpPr/>
            <p:nvPr/>
          </p:nvGrpSpPr>
          <p:grpSpPr>
            <a:xfrm>
              <a:off x="4272" y="816"/>
              <a:ext cx="288" cy="336"/>
              <a:chOff x="4272" y="816"/>
              <a:chExt cx="288" cy="336"/>
            </a:xfrm>
          </p:grpSpPr>
          <p:sp>
            <p:nvSpPr>
              <p:cNvPr id="100363" name="Line 68"/>
              <p:cNvSpPr/>
              <p:nvPr/>
            </p:nvSpPr>
            <p:spPr>
              <a:xfrm flipV="1">
                <a:off x="4272" y="816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miter/>
                <a:headEnd type="none" w="med" len="med"/>
                <a:tailEnd type="triangle" w="sm" len="med"/>
              </a:ln>
            </p:spPr>
          </p:sp>
          <p:sp>
            <p:nvSpPr>
              <p:cNvPr id="100364" name="Line 69"/>
              <p:cNvSpPr/>
              <p:nvPr/>
            </p:nvSpPr>
            <p:spPr>
              <a:xfrm flipV="1">
                <a:off x="4416" y="912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miter/>
                <a:headEnd type="none" w="med" len="med"/>
                <a:tailEnd type="triangle" w="sm" len="med"/>
              </a:ln>
            </p:spPr>
          </p:sp>
          <p:sp>
            <p:nvSpPr>
              <p:cNvPr id="100365" name="Line 70"/>
              <p:cNvSpPr/>
              <p:nvPr/>
            </p:nvSpPr>
            <p:spPr>
              <a:xfrm flipV="1">
                <a:off x="4560" y="816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miter/>
                <a:headEnd type="none" w="med" len="med"/>
                <a:tailEnd type="triangle" w="sm" len="med"/>
              </a:ln>
            </p:spPr>
          </p:sp>
        </p:grpSp>
        <p:sp>
          <p:nvSpPr>
            <p:cNvPr id="100366" name="Text Box 71"/>
            <p:cNvSpPr txBox="1"/>
            <p:nvPr/>
          </p:nvSpPr>
          <p:spPr>
            <a:xfrm>
              <a:off x="4560" y="768"/>
              <a:ext cx="17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sz="1800" b="0">
                  <a:latin typeface="Verdana" panose="020B0604030504040204" pitchFamily="34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6936" name="Oval 72"/>
          <p:cNvSpPr/>
          <p:nvPr/>
        </p:nvSpPr>
        <p:spPr>
          <a:xfrm>
            <a:off x="7091363" y="4559300"/>
            <a:ext cx="990600" cy="304800"/>
          </a:xfrm>
          <a:prstGeom prst="ellipse">
            <a:avLst/>
          </a:prstGeom>
          <a:solidFill>
            <a:srgbClr val="FFFF00">
              <a:alpha val="50194"/>
            </a:srgb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32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941" name="Line 77"/>
          <p:cNvSpPr/>
          <p:nvPr/>
        </p:nvSpPr>
        <p:spPr>
          <a:xfrm>
            <a:off x="7624763" y="4676775"/>
            <a:ext cx="762000" cy="304800"/>
          </a:xfrm>
          <a:prstGeom prst="line">
            <a:avLst/>
          </a:prstGeom>
          <a:ln w="28575" cap="flat" cmpd="sng">
            <a:solidFill>
              <a:srgbClr val="FF00FF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36948" name="Text Box 84"/>
          <p:cNvSpPr txBox="1"/>
          <p:nvPr/>
        </p:nvSpPr>
        <p:spPr>
          <a:xfrm>
            <a:off x="339725" y="1671955"/>
            <a:ext cx="73247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u="sng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分析对称性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电流分布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轴对称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958" name="Line 94"/>
          <p:cNvSpPr/>
          <p:nvPr/>
        </p:nvSpPr>
        <p:spPr>
          <a:xfrm>
            <a:off x="7624763" y="4752975"/>
            <a:ext cx="0" cy="838200"/>
          </a:xfrm>
          <a:prstGeom prst="line">
            <a:avLst/>
          </a:prstGeom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5" name="Group 74"/>
          <p:cNvGrpSpPr/>
          <p:nvPr/>
        </p:nvGrpSpPr>
        <p:grpSpPr>
          <a:xfrm>
            <a:off x="8234363" y="4905375"/>
            <a:ext cx="322262" cy="457200"/>
            <a:chOff x="4848" y="1920"/>
            <a:chExt cx="203" cy="288"/>
          </a:xfrm>
        </p:grpSpPr>
        <p:sp>
          <p:nvSpPr>
            <p:cNvPr id="100372" name="Oval 75"/>
            <p:cNvSpPr/>
            <p:nvPr/>
          </p:nvSpPr>
          <p:spPr>
            <a:xfrm>
              <a:off x="4896" y="1920"/>
              <a:ext cx="96" cy="96"/>
            </a:xfrm>
            <a:prstGeom prst="ellipse">
              <a:avLst/>
            </a:prstGeom>
            <a:solidFill>
              <a:srgbClr val="66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73" name="Text Box 76"/>
            <p:cNvSpPr txBox="1"/>
            <p:nvPr/>
          </p:nvSpPr>
          <p:spPr>
            <a:xfrm>
              <a:off x="4848" y="1977"/>
              <a:ext cx="20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sz="1800" b="0">
                  <a:latin typeface="Verdana" panose="020B0604030504040204" pitchFamily="34" charset="0"/>
                  <a:ea typeface="宋体" panose="02010600030101010101" pitchFamily="2" charset="-122"/>
                </a:rPr>
                <a:t>P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1115"/>
          <p:cNvGrpSpPr/>
          <p:nvPr/>
        </p:nvGrpSpPr>
        <p:grpSpPr>
          <a:xfrm>
            <a:off x="2762250" y="3603625"/>
            <a:ext cx="2792413" cy="1216025"/>
            <a:chOff x="1179" y="2443"/>
            <a:chExt cx="1759" cy="766"/>
          </a:xfrm>
        </p:grpSpPr>
        <p:sp>
          <p:nvSpPr>
            <p:cNvPr id="100375" name="Oval 1095"/>
            <p:cNvSpPr/>
            <p:nvPr/>
          </p:nvSpPr>
          <p:spPr>
            <a:xfrm>
              <a:off x="1179" y="2443"/>
              <a:ext cx="766" cy="766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76" name="Text Box 1098"/>
            <p:cNvSpPr txBox="1"/>
            <p:nvPr/>
          </p:nvSpPr>
          <p:spPr>
            <a:xfrm>
              <a:off x="1265" y="2674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77" name="Oval 1102"/>
            <p:cNvSpPr/>
            <p:nvPr/>
          </p:nvSpPr>
          <p:spPr>
            <a:xfrm>
              <a:off x="1519" y="2784"/>
              <a:ext cx="85" cy="85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0378" name="Group 1111"/>
            <p:cNvGrpSpPr/>
            <p:nvPr/>
          </p:nvGrpSpPr>
          <p:grpSpPr>
            <a:xfrm>
              <a:off x="2625" y="2768"/>
              <a:ext cx="313" cy="384"/>
              <a:chOff x="3334" y="1990"/>
              <a:chExt cx="313" cy="384"/>
            </a:xfrm>
          </p:grpSpPr>
          <p:sp>
            <p:nvSpPr>
              <p:cNvPr id="100379" name="Oval 1112"/>
              <p:cNvSpPr/>
              <p:nvPr/>
            </p:nvSpPr>
            <p:spPr>
              <a:xfrm>
                <a:off x="3334" y="1990"/>
                <a:ext cx="85" cy="85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sz="32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80" name="Text Box 1113"/>
              <p:cNvSpPr txBox="1"/>
              <p:nvPr/>
            </p:nvSpPr>
            <p:spPr>
              <a:xfrm>
                <a:off x="3419" y="2047"/>
                <a:ext cx="228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endParaRPr lang="en-US" altLang="zh-CN" b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0381" name="Line 1114"/>
            <p:cNvSpPr/>
            <p:nvPr/>
          </p:nvSpPr>
          <p:spPr>
            <a:xfrm>
              <a:off x="1604" y="2812"/>
              <a:ext cx="104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</p:grpSp>
      <p:sp>
        <p:nvSpPr>
          <p:cNvPr id="101468" name="Oval 1116"/>
          <p:cNvSpPr/>
          <p:nvPr/>
        </p:nvSpPr>
        <p:spPr>
          <a:xfrm>
            <a:off x="1771650" y="2522538"/>
            <a:ext cx="3376613" cy="3376612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32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" name="Group 1118"/>
          <p:cNvGrpSpPr/>
          <p:nvPr/>
        </p:nvGrpSpPr>
        <p:grpSpPr>
          <a:xfrm>
            <a:off x="2312988" y="2927350"/>
            <a:ext cx="1079500" cy="1306513"/>
            <a:chOff x="1633" y="1224"/>
            <a:chExt cx="680" cy="823"/>
          </a:xfrm>
        </p:grpSpPr>
        <p:sp>
          <p:nvSpPr>
            <p:cNvPr id="100384" name="Line 1119"/>
            <p:cNvSpPr/>
            <p:nvPr/>
          </p:nvSpPr>
          <p:spPr>
            <a:xfrm flipH="1" flipV="1">
              <a:off x="1633" y="1224"/>
              <a:ext cx="680" cy="823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0385" name="Text Box 1120"/>
            <p:cNvSpPr txBox="1"/>
            <p:nvPr/>
          </p:nvSpPr>
          <p:spPr>
            <a:xfrm>
              <a:off x="1859" y="1281"/>
              <a:ext cx="21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Group 1127"/>
          <p:cNvGrpSpPr/>
          <p:nvPr/>
        </p:nvGrpSpPr>
        <p:grpSpPr>
          <a:xfrm>
            <a:off x="3076575" y="3559175"/>
            <a:ext cx="620713" cy="1111250"/>
            <a:chOff x="2432" y="1224"/>
            <a:chExt cx="391" cy="700"/>
          </a:xfrm>
        </p:grpSpPr>
        <p:sp>
          <p:nvSpPr>
            <p:cNvPr id="100387" name="Oval 1128"/>
            <p:cNvSpPr/>
            <p:nvPr/>
          </p:nvSpPr>
          <p:spPr>
            <a:xfrm>
              <a:off x="2738" y="1405"/>
              <a:ext cx="85" cy="85"/>
            </a:xfrm>
            <a:prstGeom prst="ellipse">
              <a:avLst/>
            </a:prstGeom>
            <a:solidFill>
              <a:srgbClr val="66FF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88" name="Oval 1129"/>
            <p:cNvSpPr/>
            <p:nvPr/>
          </p:nvSpPr>
          <p:spPr>
            <a:xfrm>
              <a:off x="2738" y="1774"/>
              <a:ext cx="85" cy="85"/>
            </a:xfrm>
            <a:prstGeom prst="ellipse">
              <a:avLst/>
            </a:prstGeom>
            <a:solidFill>
              <a:srgbClr val="66FF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89" name="Line 1130"/>
            <p:cNvSpPr/>
            <p:nvPr/>
          </p:nvSpPr>
          <p:spPr>
            <a:xfrm>
              <a:off x="2767" y="1434"/>
              <a:ext cx="0" cy="3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</p:sp>
        <p:sp>
          <p:nvSpPr>
            <p:cNvPr id="100390" name="Text Box 1131"/>
            <p:cNvSpPr txBox="1"/>
            <p:nvPr/>
          </p:nvSpPr>
          <p:spPr>
            <a:xfrm>
              <a:off x="2432" y="1636"/>
              <a:ext cx="36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ds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91" name="Text Box 1132"/>
            <p:cNvSpPr txBox="1"/>
            <p:nvPr/>
          </p:nvSpPr>
          <p:spPr>
            <a:xfrm>
              <a:off x="2432" y="1224"/>
              <a:ext cx="36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ds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1485" name="Line 1133"/>
          <p:cNvSpPr/>
          <p:nvPr/>
        </p:nvSpPr>
        <p:spPr>
          <a:xfrm>
            <a:off x="3617913" y="3875088"/>
            <a:ext cx="1530350" cy="269875"/>
          </a:xfrm>
          <a:prstGeom prst="line">
            <a:avLst/>
          </a:prstGeom>
          <a:ln w="28575" cap="flat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</p:sp>
      <p:grpSp>
        <p:nvGrpSpPr>
          <p:cNvPr id="10" name="Group 1134"/>
          <p:cNvGrpSpPr/>
          <p:nvPr/>
        </p:nvGrpSpPr>
        <p:grpSpPr>
          <a:xfrm>
            <a:off x="5148263" y="3468688"/>
            <a:ext cx="708025" cy="695325"/>
            <a:chOff x="3390" y="1593"/>
            <a:chExt cx="446" cy="438"/>
          </a:xfrm>
        </p:grpSpPr>
        <p:sp>
          <p:nvSpPr>
            <p:cNvPr id="100394" name="Line 1135"/>
            <p:cNvSpPr/>
            <p:nvPr/>
          </p:nvSpPr>
          <p:spPr>
            <a:xfrm flipV="1">
              <a:off x="3390" y="1706"/>
              <a:ext cx="85" cy="325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100395" name="Object 1136"/>
            <p:cNvGraphicFramePr/>
            <p:nvPr/>
          </p:nvGraphicFramePr>
          <p:xfrm>
            <a:off x="3504" y="1593"/>
            <a:ext cx="332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8" name="" r:id="rId1" imgW="266065" imgH="241300" progId="Equation.3">
                    <p:embed/>
                  </p:oleObj>
                </mc:Choice>
                <mc:Fallback>
                  <p:oleObj name="" r:id="rId1" imgW="266065" imgH="241300" progId="Equation.3">
                    <p:embed/>
                    <p:pic>
                      <p:nvPicPr>
                        <p:cNvPr id="0" name="图片 355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504" y="1593"/>
                          <a:ext cx="332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1489" name="Line 1137"/>
          <p:cNvSpPr/>
          <p:nvPr/>
        </p:nvSpPr>
        <p:spPr>
          <a:xfrm flipV="1">
            <a:off x="3617913" y="4189413"/>
            <a:ext cx="1530350" cy="314325"/>
          </a:xfrm>
          <a:prstGeom prst="line">
            <a:avLst/>
          </a:prstGeom>
          <a:ln w="28575" cap="flat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</p:sp>
      <p:grpSp>
        <p:nvGrpSpPr>
          <p:cNvPr id="11" name="Group 1140"/>
          <p:cNvGrpSpPr/>
          <p:nvPr/>
        </p:nvGrpSpPr>
        <p:grpSpPr>
          <a:xfrm>
            <a:off x="4381500" y="3584575"/>
            <a:ext cx="720725" cy="604838"/>
            <a:chOff x="2199" y="2431"/>
            <a:chExt cx="454" cy="381"/>
          </a:xfrm>
        </p:grpSpPr>
        <p:sp>
          <p:nvSpPr>
            <p:cNvPr id="100398" name="Line 1138"/>
            <p:cNvSpPr/>
            <p:nvPr/>
          </p:nvSpPr>
          <p:spPr>
            <a:xfrm rot="-406907" flipH="1" flipV="1">
              <a:off x="2581" y="2487"/>
              <a:ext cx="72" cy="325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100399" name="Object 1139"/>
            <p:cNvGraphicFramePr/>
            <p:nvPr/>
          </p:nvGraphicFramePr>
          <p:xfrm>
            <a:off x="2199" y="2431"/>
            <a:ext cx="332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9" name="" r:id="rId3" imgW="266065" imgH="241300" progId="Equation.3">
                    <p:embed/>
                  </p:oleObj>
                </mc:Choice>
                <mc:Fallback>
                  <p:oleObj name="" r:id="rId3" imgW="266065" imgH="241300" progId="Equation.3">
                    <p:embed/>
                    <p:pic>
                      <p:nvPicPr>
                        <p:cNvPr id="0" name="图片 355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199" y="2431"/>
                          <a:ext cx="332" cy="2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141"/>
          <p:cNvGrpSpPr/>
          <p:nvPr/>
        </p:nvGrpSpPr>
        <p:grpSpPr>
          <a:xfrm>
            <a:off x="4967288" y="2974975"/>
            <a:ext cx="452437" cy="1179513"/>
            <a:chOff x="3277" y="1310"/>
            <a:chExt cx="285" cy="743"/>
          </a:xfrm>
        </p:grpSpPr>
        <p:sp>
          <p:nvSpPr>
            <p:cNvPr id="100401" name="Line 1142"/>
            <p:cNvSpPr/>
            <p:nvPr/>
          </p:nvSpPr>
          <p:spPr>
            <a:xfrm flipH="1" flipV="1">
              <a:off x="3390" y="1593"/>
              <a:ext cx="7" cy="46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100402" name="Object 1143"/>
            <p:cNvGraphicFramePr/>
            <p:nvPr/>
          </p:nvGraphicFramePr>
          <p:xfrm>
            <a:off x="3277" y="1310"/>
            <a:ext cx="285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5" name="" r:id="rId5" imgW="228600" imgH="215900" progId="Equation.3">
                    <p:embed/>
                  </p:oleObj>
                </mc:Choice>
                <mc:Fallback>
                  <p:oleObj name="" r:id="rId5" imgW="228600" imgH="215900" progId="Equation.3">
                    <p:embed/>
                    <p:pic>
                      <p:nvPicPr>
                        <p:cNvPr id="0" name="图片 356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77" y="1310"/>
                          <a:ext cx="285" cy="2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1497" name="Text Box 1145"/>
          <p:cNvSpPr txBox="1"/>
          <p:nvPr/>
        </p:nvSpPr>
        <p:spPr>
          <a:xfrm>
            <a:off x="1916113" y="6227763"/>
            <a:ext cx="3395662" cy="519112"/>
          </a:xfrm>
          <a:prstGeom prst="rect">
            <a:avLst/>
          </a:prstGeom>
          <a:noFill/>
          <a:ln w="2857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磁场分布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轴对称</a:t>
            </a:r>
            <a:endParaRPr lang="zh-CN" altLang="en-US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40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p>
            <a:pPr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  <p:grpSp>
        <p:nvGrpSpPr>
          <p:cNvPr id="4" name="组合 3"/>
          <p:cNvGrpSpPr/>
          <p:nvPr/>
        </p:nvGrpSpPr>
        <p:grpSpPr>
          <a:xfrm>
            <a:off x="155575" y="189230"/>
            <a:ext cx="8633460" cy="1296670"/>
            <a:chOff x="245" y="298"/>
            <a:chExt cx="13596" cy="2042"/>
          </a:xfrm>
        </p:grpSpPr>
        <p:sp>
          <p:nvSpPr>
            <p:cNvPr id="36922" name="Text Box 58"/>
            <p:cNvSpPr txBox="1"/>
            <p:nvPr/>
          </p:nvSpPr>
          <p:spPr>
            <a:xfrm>
              <a:off x="245" y="298"/>
              <a:ext cx="13596" cy="20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eaLnBrk="0" hangingPunct="0">
                <a:lnSpc>
                  <a:spcPct val="140000"/>
                </a:lnSpc>
              </a:pPr>
              <a:r>
                <a:rPr lang="zh-CN" altLang="en-US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回顾：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安培环路定理</a:t>
              </a:r>
              <a:endPara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0" hangingPunct="0">
                <a:lnSpc>
                  <a:spcPct val="140000"/>
                </a:lnSpc>
              </a:pPr>
              <a:r>
                <a:rPr lang="zh-CN" altLang="en-US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求解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无限长圆柱载流导体的磁场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8310" name="Object 10"/>
            <p:cNvGraphicFramePr/>
            <p:nvPr/>
          </p:nvGraphicFramePr>
          <p:xfrm>
            <a:off x="5540" y="438"/>
            <a:ext cx="4055" cy="1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7" name="" r:id="rId7" imgW="1103630" imgH="304800" progId="Equation.3">
                    <p:embed/>
                  </p:oleObj>
                </mc:Choice>
                <mc:Fallback>
                  <p:oleObj name="" r:id="rId7" imgW="1103630" imgH="304800" progId="Equation.3">
                    <p:embed/>
                    <p:pic>
                      <p:nvPicPr>
                        <p:cNvPr id="0" name="图片 355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540" y="438"/>
                          <a:ext cx="4055" cy="11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6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6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0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36" grpId="0" bldLvl="0" animBg="1"/>
      <p:bldP spid="36948" grpId="0"/>
      <p:bldP spid="101468" grpId="0" bldLvl="0" animBg="1"/>
      <p:bldP spid="1014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11266" name="Text Box 2"/>
          <p:cNvSpPr txBox="1"/>
          <p:nvPr/>
        </p:nvSpPr>
        <p:spPr>
          <a:xfrm>
            <a:off x="2051050" y="188913"/>
            <a:ext cx="3392488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600">
                <a:solidFill>
                  <a:srgbClr val="0000FF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§12.1</a:t>
            </a:r>
            <a:r>
              <a:rPr lang="zh-CN" altLang="en-US" sz="3600" dirty="0">
                <a:solidFill>
                  <a:srgbClr val="0000FF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　电动势 </a:t>
            </a:r>
            <a:endParaRPr lang="zh-CN" altLang="en-US" sz="3600" dirty="0">
              <a:solidFill>
                <a:srgbClr val="0000FF"/>
              </a:solidFill>
              <a:latin typeface="Symbol" panose="05050102010706020507" pitchFamily="18" charset="2"/>
              <a:ea typeface="宋体" panose="02010600030101010101" pitchFamily="2" charset="-122"/>
            </a:endParaRPr>
          </a:p>
        </p:txBody>
      </p:sp>
      <p:sp>
        <p:nvSpPr>
          <p:cNvPr id="140291" name="Text Box 3"/>
          <p:cNvSpPr txBox="1"/>
          <p:nvPr/>
        </p:nvSpPr>
        <p:spPr>
          <a:xfrm>
            <a:off x="701675" y="863600"/>
            <a:ext cx="3690938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电源、电动势 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0292" name="Text Box 4"/>
          <p:cNvSpPr txBox="1"/>
          <p:nvPr/>
        </p:nvSpPr>
        <p:spPr>
          <a:xfrm>
            <a:off x="657225" y="1449388"/>
            <a:ext cx="724535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一段导体内的静电电势差不能维持稳恒电流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101725" y="2389188"/>
            <a:ext cx="3657600" cy="2590800"/>
            <a:chOff x="720" y="1488"/>
            <a:chExt cx="2304" cy="1632"/>
          </a:xfrm>
        </p:grpSpPr>
        <p:sp>
          <p:nvSpPr>
            <p:cNvPr id="11270" name="AutoShape 6"/>
            <p:cNvSpPr/>
            <p:nvPr/>
          </p:nvSpPr>
          <p:spPr>
            <a:xfrm>
              <a:off x="1920" y="1968"/>
              <a:ext cx="432" cy="1104"/>
            </a:xfrm>
            <a:prstGeom prst="cube">
              <a:avLst>
                <a:gd name="adj" fmla="val 75231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71" name="AutoShape 7"/>
            <p:cNvSpPr/>
            <p:nvPr/>
          </p:nvSpPr>
          <p:spPr>
            <a:xfrm>
              <a:off x="1200" y="2016"/>
              <a:ext cx="432" cy="1104"/>
            </a:xfrm>
            <a:prstGeom prst="cube">
              <a:avLst>
                <a:gd name="adj" fmla="val 75231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72" name="Freeform 8"/>
            <p:cNvSpPr/>
            <p:nvPr/>
          </p:nvSpPr>
          <p:spPr>
            <a:xfrm>
              <a:off x="816" y="1488"/>
              <a:ext cx="2160" cy="1104"/>
            </a:xfrm>
            <a:custGeom>
              <a:avLst/>
              <a:gdLst/>
              <a:ahLst/>
              <a:cxnLst>
                <a:cxn ang="0">
                  <a:pos x="1432" y="1242"/>
                </a:cxn>
                <a:cxn ang="0">
                  <a:pos x="2160" y="1248"/>
                </a:cxn>
                <a:cxn ang="0">
                  <a:pos x="2160" y="0"/>
                </a:cxn>
                <a:cxn ang="0">
                  <a:pos x="0" y="0"/>
                </a:cxn>
                <a:cxn ang="0">
                  <a:pos x="0" y="1248"/>
                </a:cxn>
                <a:cxn ang="0">
                  <a:pos x="397" y="1248"/>
                </a:cxn>
              </a:cxnLst>
              <a:pathLst>
                <a:path w="2160" h="1248">
                  <a:moveTo>
                    <a:pt x="1432" y="1242"/>
                  </a:moveTo>
                  <a:lnTo>
                    <a:pt x="2160" y="1248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248"/>
                  </a:lnTo>
                  <a:lnTo>
                    <a:pt x="397" y="124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273" name="Group 9"/>
            <p:cNvGrpSpPr/>
            <p:nvPr/>
          </p:nvGrpSpPr>
          <p:grpSpPr>
            <a:xfrm>
              <a:off x="1200" y="2400"/>
              <a:ext cx="96" cy="96"/>
              <a:chOff x="3792" y="2160"/>
              <a:chExt cx="768" cy="768"/>
            </a:xfrm>
          </p:grpSpPr>
          <p:sp>
            <p:nvSpPr>
              <p:cNvPr id="11274" name="Line 10"/>
              <p:cNvSpPr/>
              <p:nvPr/>
            </p:nvSpPr>
            <p:spPr>
              <a:xfrm>
                <a:off x="3792" y="2544"/>
                <a:ext cx="768" cy="0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1275" name="Line 11"/>
              <p:cNvSpPr/>
              <p:nvPr/>
            </p:nvSpPr>
            <p:spPr>
              <a:xfrm>
                <a:off x="4176" y="2160"/>
                <a:ext cx="0" cy="768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</p:grpSp>
        <p:grpSp>
          <p:nvGrpSpPr>
            <p:cNvPr id="11276" name="Group 12"/>
            <p:cNvGrpSpPr/>
            <p:nvPr/>
          </p:nvGrpSpPr>
          <p:grpSpPr>
            <a:xfrm>
              <a:off x="1200" y="2592"/>
              <a:ext cx="96" cy="96"/>
              <a:chOff x="3792" y="2160"/>
              <a:chExt cx="768" cy="768"/>
            </a:xfrm>
          </p:grpSpPr>
          <p:sp>
            <p:nvSpPr>
              <p:cNvPr id="11277" name="Line 13"/>
              <p:cNvSpPr/>
              <p:nvPr/>
            </p:nvSpPr>
            <p:spPr>
              <a:xfrm>
                <a:off x="3792" y="2544"/>
                <a:ext cx="768" cy="0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1278" name="Line 14"/>
              <p:cNvSpPr/>
              <p:nvPr/>
            </p:nvSpPr>
            <p:spPr>
              <a:xfrm>
                <a:off x="4176" y="2160"/>
                <a:ext cx="0" cy="768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</p:grpSp>
        <p:grpSp>
          <p:nvGrpSpPr>
            <p:cNvPr id="11279" name="Group 15"/>
            <p:cNvGrpSpPr/>
            <p:nvPr/>
          </p:nvGrpSpPr>
          <p:grpSpPr>
            <a:xfrm>
              <a:off x="1200" y="2784"/>
              <a:ext cx="96" cy="96"/>
              <a:chOff x="3792" y="2160"/>
              <a:chExt cx="768" cy="768"/>
            </a:xfrm>
          </p:grpSpPr>
          <p:sp>
            <p:nvSpPr>
              <p:cNvPr id="11280" name="Line 16"/>
              <p:cNvSpPr/>
              <p:nvPr/>
            </p:nvSpPr>
            <p:spPr>
              <a:xfrm>
                <a:off x="3792" y="2544"/>
                <a:ext cx="768" cy="0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1281" name="Line 17"/>
              <p:cNvSpPr/>
              <p:nvPr/>
            </p:nvSpPr>
            <p:spPr>
              <a:xfrm>
                <a:off x="4176" y="2160"/>
                <a:ext cx="0" cy="768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</p:grpSp>
        <p:grpSp>
          <p:nvGrpSpPr>
            <p:cNvPr id="11282" name="Group 18"/>
            <p:cNvGrpSpPr/>
            <p:nvPr/>
          </p:nvGrpSpPr>
          <p:grpSpPr>
            <a:xfrm>
              <a:off x="1200" y="2976"/>
              <a:ext cx="96" cy="96"/>
              <a:chOff x="3792" y="2160"/>
              <a:chExt cx="768" cy="768"/>
            </a:xfrm>
          </p:grpSpPr>
          <p:sp>
            <p:nvSpPr>
              <p:cNvPr id="11283" name="Line 19"/>
              <p:cNvSpPr/>
              <p:nvPr/>
            </p:nvSpPr>
            <p:spPr>
              <a:xfrm>
                <a:off x="3792" y="2544"/>
                <a:ext cx="768" cy="0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1284" name="Line 20"/>
              <p:cNvSpPr/>
              <p:nvPr/>
            </p:nvSpPr>
            <p:spPr>
              <a:xfrm>
                <a:off x="4176" y="2160"/>
                <a:ext cx="0" cy="768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</p:grpSp>
        <p:sp>
          <p:nvSpPr>
            <p:cNvPr id="11285" name="Line 21"/>
            <p:cNvSpPr/>
            <p:nvPr/>
          </p:nvSpPr>
          <p:spPr>
            <a:xfrm>
              <a:off x="1920" y="2400"/>
              <a:ext cx="96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286" name="Line 22"/>
            <p:cNvSpPr/>
            <p:nvPr/>
          </p:nvSpPr>
          <p:spPr>
            <a:xfrm>
              <a:off x="1920" y="2592"/>
              <a:ext cx="96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287" name="Line 23"/>
            <p:cNvSpPr/>
            <p:nvPr/>
          </p:nvSpPr>
          <p:spPr>
            <a:xfrm>
              <a:off x="1920" y="2784"/>
              <a:ext cx="96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288" name="Line 24"/>
            <p:cNvSpPr/>
            <p:nvPr/>
          </p:nvSpPr>
          <p:spPr>
            <a:xfrm>
              <a:off x="1920" y="2976"/>
              <a:ext cx="96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289" name="Text Box 25"/>
            <p:cNvSpPr txBox="1"/>
            <p:nvPr/>
          </p:nvSpPr>
          <p:spPr>
            <a:xfrm>
              <a:off x="1238" y="1940"/>
              <a:ext cx="21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1800" b="0">
                  <a:latin typeface="Verdana" panose="020B0604030504040204" pitchFamily="34" charset="0"/>
                  <a:ea typeface="宋体" panose="02010600030101010101" pitchFamily="2" charset="-122"/>
                </a:rPr>
                <a:t>A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90" name="Text Box 26"/>
            <p:cNvSpPr txBox="1"/>
            <p:nvPr/>
          </p:nvSpPr>
          <p:spPr>
            <a:xfrm>
              <a:off x="2352" y="1968"/>
              <a:ext cx="215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1800" b="0">
                  <a:latin typeface="Verdana" panose="020B0604030504040204" pitchFamily="34" charset="0"/>
                  <a:ea typeface="宋体" panose="02010600030101010101" pitchFamily="2" charset="-122"/>
                </a:rPr>
                <a:t>B</a:t>
              </a:r>
              <a:endParaRPr lang="en-US" altLang="zh-CN" sz="1800" b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291" name="Group 27"/>
            <p:cNvGrpSpPr/>
            <p:nvPr/>
          </p:nvGrpSpPr>
          <p:grpSpPr>
            <a:xfrm>
              <a:off x="2880" y="1872"/>
              <a:ext cx="144" cy="144"/>
              <a:chOff x="3552" y="2352"/>
              <a:chExt cx="144" cy="144"/>
            </a:xfrm>
          </p:grpSpPr>
          <p:sp>
            <p:nvSpPr>
              <p:cNvPr id="11292" name="Oval 28"/>
              <p:cNvSpPr/>
              <p:nvPr/>
            </p:nvSpPr>
            <p:spPr>
              <a:xfrm>
                <a:off x="3552" y="2352"/>
                <a:ext cx="144" cy="144"/>
              </a:xfrm>
              <a:prstGeom prst="ellipse">
                <a:avLst/>
              </a:prstGeom>
              <a:solidFill>
                <a:srgbClr val="00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1293" name="Group 29"/>
              <p:cNvGrpSpPr/>
              <p:nvPr/>
            </p:nvGrpSpPr>
            <p:grpSpPr>
              <a:xfrm>
                <a:off x="3588" y="2388"/>
                <a:ext cx="72" cy="72"/>
                <a:chOff x="3792" y="2160"/>
                <a:chExt cx="768" cy="768"/>
              </a:xfrm>
            </p:grpSpPr>
            <p:sp>
              <p:nvSpPr>
                <p:cNvPr id="11294" name="Line 30"/>
                <p:cNvSpPr/>
                <p:nvPr/>
              </p:nvSpPr>
              <p:spPr>
                <a:xfrm>
                  <a:off x="3792" y="2544"/>
                  <a:ext cx="768" cy="0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1295" name="Line 31"/>
                <p:cNvSpPr/>
                <p:nvPr/>
              </p:nvSpPr>
              <p:spPr>
                <a:xfrm>
                  <a:off x="4176" y="2160"/>
                  <a:ext cx="0" cy="768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296" name="Group 32"/>
            <p:cNvGrpSpPr/>
            <p:nvPr/>
          </p:nvGrpSpPr>
          <p:grpSpPr>
            <a:xfrm>
              <a:off x="720" y="2064"/>
              <a:ext cx="144" cy="144"/>
              <a:chOff x="3552" y="2352"/>
              <a:chExt cx="144" cy="144"/>
            </a:xfrm>
          </p:grpSpPr>
          <p:sp>
            <p:nvSpPr>
              <p:cNvPr id="11297" name="Oval 33"/>
              <p:cNvSpPr/>
              <p:nvPr/>
            </p:nvSpPr>
            <p:spPr>
              <a:xfrm>
                <a:off x="3552" y="2352"/>
                <a:ext cx="144" cy="144"/>
              </a:xfrm>
              <a:prstGeom prst="ellipse">
                <a:avLst/>
              </a:prstGeom>
              <a:solidFill>
                <a:srgbClr val="00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1298" name="Group 34"/>
              <p:cNvGrpSpPr/>
              <p:nvPr/>
            </p:nvGrpSpPr>
            <p:grpSpPr>
              <a:xfrm>
                <a:off x="3588" y="2388"/>
                <a:ext cx="72" cy="72"/>
                <a:chOff x="3792" y="2160"/>
                <a:chExt cx="768" cy="768"/>
              </a:xfrm>
            </p:grpSpPr>
            <p:sp>
              <p:nvSpPr>
                <p:cNvPr id="11299" name="Line 35"/>
                <p:cNvSpPr/>
                <p:nvPr/>
              </p:nvSpPr>
              <p:spPr>
                <a:xfrm>
                  <a:off x="3792" y="2544"/>
                  <a:ext cx="768" cy="0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1300" name="Line 36"/>
                <p:cNvSpPr/>
                <p:nvPr/>
              </p:nvSpPr>
              <p:spPr>
                <a:xfrm>
                  <a:off x="4176" y="2160"/>
                  <a:ext cx="0" cy="768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11301" name="Line 37"/>
            <p:cNvSpPr/>
            <p:nvPr/>
          </p:nvSpPr>
          <p:spPr>
            <a:xfrm flipV="1">
              <a:off x="816" y="1728"/>
              <a:ext cx="0" cy="336"/>
            </a:xfrm>
            <a:prstGeom prst="line">
              <a:avLst/>
            </a:prstGeom>
            <a:ln w="76200" cap="flat" cmpd="sng">
              <a:solidFill>
                <a:srgbClr val="FF00FF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1302" name="Line 38"/>
            <p:cNvSpPr/>
            <p:nvPr/>
          </p:nvSpPr>
          <p:spPr>
            <a:xfrm>
              <a:off x="2976" y="2016"/>
              <a:ext cx="0" cy="384"/>
            </a:xfrm>
            <a:prstGeom prst="line">
              <a:avLst/>
            </a:prstGeom>
            <a:ln w="76200" cap="flat" cmpd="sng">
              <a:solidFill>
                <a:srgbClr val="FF00FF"/>
              </a:solidFill>
              <a:prstDash val="solid"/>
              <a:miter/>
              <a:headEnd type="none" w="med" len="med"/>
              <a:tailEnd type="triangle" w="med" len="med"/>
            </a:ln>
          </p:spPr>
        </p:sp>
      </p:grpSp>
      <p:grpSp>
        <p:nvGrpSpPr>
          <p:cNvPr id="11" name="Group 39"/>
          <p:cNvGrpSpPr/>
          <p:nvPr/>
        </p:nvGrpSpPr>
        <p:grpSpPr>
          <a:xfrm>
            <a:off x="5292725" y="2168525"/>
            <a:ext cx="2819400" cy="2590800"/>
            <a:chOff x="3408" y="1440"/>
            <a:chExt cx="1776" cy="1632"/>
          </a:xfrm>
        </p:grpSpPr>
        <p:grpSp>
          <p:nvGrpSpPr>
            <p:cNvPr id="11304" name="Group 40"/>
            <p:cNvGrpSpPr/>
            <p:nvPr/>
          </p:nvGrpSpPr>
          <p:grpSpPr>
            <a:xfrm>
              <a:off x="4080" y="2082"/>
              <a:ext cx="723" cy="990"/>
              <a:chOff x="4080" y="1890"/>
              <a:chExt cx="723" cy="990"/>
            </a:xfrm>
          </p:grpSpPr>
          <p:sp>
            <p:nvSpPr>
              <p:cNvPr id="11305" name="Rectangle 41"/>
              <p:cNvSpPr/>
              <p:nvPr/>
            </p:nvSpPr>
            <p:spPr>
              <a:xfrm>
                <a:off x="4080" y="2112"/>
                <a:ext cx="144" cy="576"/>
              </a:xfrm>
              <a:prstGeom prst="rect">
                <a:avLst/>
              </a:prstGeom>
              <a:gradFill rotWithShape="0">
                <a:gsLst>
                  <a:gs pos="0">
                    <a:srgbClr val="185E5E"/>
                  </a:gs>
                  <a:gs pos="50000">
                    <a:srgbClr val="33CCCC"/>
                  </a:gs>
                  <a:gs pos="100000">
                    <a:srgbClr val="185E5E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0330" name="Rectangle 42"/>
              <p:cNvSpPr>
                <a:spLocks noChangeArrowheads="1"/>
              </p:cNvSpPr>
              <p:nvPr/>
            </p:nvSpPr>
            <p:spPr bwMode="auto">
              <a:xfrm>
                <a:off x="4656" y="2208"/>
                <a:ext cx="96" cy="384"/>
              </a:xfrm>
              <a:prstGeom prst="rect">
                <a:avLst/>
              </a:prstGeom>
              <a:gradFill rotWithShape="0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307" name="Line 43"/>
              <p:cNvSpPr/>
              <p:nvPr/>
            </p:nvSpPr>
            <p:spPr>
              <a:xfrm flipH="1">
                <a:off x="4224" y="2256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sp>
          <p:sp>
            <p:nvSpPr>
              <p:cNvPr id="11308" name="Line 44"/>
              <p:cNvSpPr/>
              <p:nvPr/>
            </p:nvSpPr>
            <p:spPr>
              <a:xfrm flipH="1">
                <a:off x="4224" y="2400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sp>
          <p:sp>
            <p:nvSpPr>
              <p:cNvPr id="11309" name="Line 45"/>
              <p:cNvSpPr/>
              <p:nvPr/>
            </p:nvSpPr>
            <p:spPr>
              <a:xfrm flipH="1">
                <a:off x="4224" y="2544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sp>
          <p:grpSp>
            <p:nvGrpSpPr>
              <p:cNvPr id="11310" name="Group 46"/>
              <p:cNvGrpSpPr/>
              <p:nvPr/>
            </p:nvGrpSpPr>
            <p:grpSpPr>
              <a:xfrm>
                <a:off x="4128" y="2160"/>
                <a:ext cx="96" cy="96"/>
                <a:chOff x="3792" y="2160"/>
                <a:chExt cx="768" cy="768"/>
              </a:xfrm>
            </p:grpSpPr>
            <p:sp>
              <p:nvSpPr>
                <p:cNvPr id="11311" name="Line 47"/>
                <p:cNvSpPr/>
                <p:nvPr/>
              </p:nvSpPr>
              <p:spPr>
                <a:xfrm>
                  <a:off x="3792" y="2544"/>
                  <a:ext cx="768" cy="0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1312" name="Line 48"/>
                <p:cNvSpPr/>
                <p:nvPr/>
              </p:nvSpPr>
              <p:spPr>
                <a:xfrm>
                  <a:off x="4176" y="2160"/>
                  <a:ext cx="0" cy="768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1313" name="Group 49"/>
              <p:cNvGrpSpPr/>
              <p:nvPr/>
            </p:nvGrpSpPr>
            <p:grpSpPr>
              <a:xfrm>
                <a:off x="4128" y="2352"/>
                <a:ext cx="96" cy="96"/>
                <a:chOff x="3792" y="2160"/>
                <a:chExt cx="768" cy="768"/>
              </a:xfrm>
            </p:grpSpPr>
            <p:sp>
              <p:nvSpPr>
                <p:cNvPr id="11314" name="Line 50"/>
                <p:cNvSpPr/>
                <p:nvPr/>
              </p:nvSpPr>
              <p:spPr>
                <a:xfrm>
                  <a:off x="3792" y="2544"/>
                  <a:ext cx="768" cy="0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1315" name="Line 51"/>
                <p:cNvSpPr/>
                <p:nvPr/>
              </p:nvSpPr>
              <p:spPr>
                <a:xfrm>
                  <a:off x="4176" y="2160"/>
                  <a:ext cx="0" cy="768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1316" name="Group 52"/>
              <p:cNvGrpSpPr/>
              <p:nvPr/>
            </p:nvGrpSpPr>
            <p:grpSpPr>
              <a:xfrm>
                <a:off x="4128" y="2544"/>
                <a:ext cx="96" cy="96"/>
                <a:chOff x="3792" y="2160"/>
                <a:chExt cx="768" cy="768"/>
              </a:xfrm>
            </p:grpSpPr>
            <p:sp>
              <p:nvSpPr>
                <p:cNvPr id="11317" name="Line 53"/>
                <p:cNvSpPr/>
                <p:nvPr/>
              </p:nvSpPr>
              <p:spPr>
                <a:xfrm>
                  <a:off x="3792" y="2544"/>
                  <a:ext cx="768" cy="0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1318" name="Line 54"/>
                <p:cNvSpPr/>
                <p:nvPr/>
              </p:nvSpPr>
              <p:spPr>
                <a:xfrm>
                  <a:off x="4176" y="2160"/>
                  <a:ext cx="0" cy="768"/>
                </a:xfrm>
                <a:prstGeom prst="line">
                  <a:avLst/>
                </a:prstGeom>
                <a:ln w="28575" cap="flat" cmpd="sng">
                  <a:solidFill>
                    <a:srgbClr val="FF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1319" name="Line 55"/>
              <p:cNvSpPr/>
              <p:nvPr/>
            </p:nvSpPr>
            <p:spPr>
              <a:xfrm>
                <a:off x="4656" y="2256"/>
                <a:ext cx="96" cy="0"/>
              </a:xfrm>
              <a:prstGeom prst="line">
                <a:avLst/>
              </a:prstGeom>
              <a:ln w="28575" cap="flat" cmpd="sng">
                <a:solidFill>
                  <a:srgbClr val="99FF99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1320" name="Line 56"/>
              <p:cNvSpPr/>
              <p:nvPr/>
            </p:nvSpPr>
            <p:spPr>
              <a:xfrm>
                <a:off x="4656" y="2400"/>
                <a:ext cx="96" cy="0"/>
              </a:xfrm>
              <a:prstGeom prst="line">
                <a:avLst/>
              </a:prstGeom>
              <a:ln w="28575" cap="flat" cmpd="sng">
                <a:solidFill>
                  <a:srgbClr val="99FF99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1321" name="Line 57"/>
              <p:cNvSpPr/>
              <p:nvPr/>
            </p:nvSpPr>
            <p:spPr>
              <a:xfrm>
                <a:off x="4656" y="2544"/>
                <a:ext cx="96" cy="0"/>
              </a:xfrm>
              <a:prstGeom prst="line">
                <a:avLst/>
              </a:prstGeom>
              <a:ln w="28575" cap="flat" cmpd="sng">
                <a:solidFill>
                  <a:srgbClr val="99FF99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grpSp>
            <p:nvGrpSpPr>
              <p:cNvPr id="11322" name="Group 58"/>
              <p:cNvGrpSpPr/>
              <p:nvPr/>
            </p:nvGrpSpPr>
            <p:grpSpPr>
              <a:xfrm>
                <a:off x="4416" y="2304"/>
                <a:ext cx="144" cy="144"/>
                <a:chOff x="3552" y="2352"/>
                <a:chExt cx="144" cy="144"/>
              </a:xfrm>
            </p:grpSpPr>
            <p:sp>
              <p:nvSpPr>
                <p:cNvPr id="11323" name="Oval 59"/>
                <p:cNvSpPr/>
                <p:nvPr/>
              </p:nvSpPr>
              <p:spPr>
                <a:xfrm>
                  <a:off x="3552" y="2352"/>
                  <a:ext cx="144" cy="144"/>
                </a:xfrm>
                <a:prstGeom prst="ellipse">
                  <a:avLst/>
                </a:prstGeom>
                <a:solidFill>
                  <a:srgbClr val="00FFFF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1324" name="Group 60"/>
                <p:cNvGrpSpPr/>
                <p:nvPr/>
              </p:nvGrpSpPr>
              <p:grpSpPr>
                <a:xfrm>
                  <a:off x="3588" y="2388"/>
                  <a:ext cx="72" cy="72"/>
                  <a:chOff x="3792" y="2160"/>
                  <a:chExt cx="768" cy="768"/>
                </a:xfrm>
              </p:grpSpPr>
              <p:sp>
                <p:nvSpPr>
                  <p:cNvPr id="11325" name="Line 61"/>
                  <p:cNvSpPr/>
                  <p:nvPr/>
                </p:nvSpPr>
                <p:spPr>
                  <a:xfrm>
                    <a:off x="3792" y="2544"/>
                    <a:ext cx="768" cy="0"/>
                  </a:xfrm>
                  <a:prstGeom prst="line">
                    <a:avLst/>
                  </a:prstGeom>
                  <a:ln w="28575" cap="flat" cmpd="sng">
                    <a:solidFill>
                      <a:srgbClr val="FF00F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1326" name="Line 62"/>
                  <p:cNvSpPr/>
                  <p:nvPr/>
                </p:nvSpPr>
                <p:spPr>
                  <a:xfrm>
                    <a:off x="4176" y="2160"/>
                    <a:ext cx="0" cy="768"/>
                  </a:xfrm>
                  <a:prstGeom prst="line">
                    <a:avLst/>
                  </a:prstGeom>
                  <a:ln w="28575" cap="flat" cmpd="sng">
                    <a:solidFill>
                      <a:srgbClr val="FF00F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11327" name="Line 63"/>
              <p:cNvSpPr/>
              <p:nvPr/>
            </p:nvSpPr>
            <p:spPr>
              <a:xfrm>
                <a:off x="4224" y="2160"/>
                <a:ext cx="432" cy="0"/>
              </a:xfrm>
              <a:prstGeom prst="line">
                <a:avLst/>
              </a:prstGeom>
              <a:ln w="28575" cap="flat" cmpd="sng">
                <a:solidFill>
                  <a:srgbClr val="3333FF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sp>
          <p:graphicFrame>
            <p:nvGraphicFramePr>
              <p:cNvPr id="11328" name="Object 64"/>
              <p:cNvGraphicFramePr/>
              <p:nvPr/>
            </p:nvGraphicFramePr>
            <p:xfrm>
              <a:off x="4593" y="1890"/>
              <a:ext cx="21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8" name="" r:id="rId1" imgW="177800" imgH="253365" progId="Equation.3">
                      <p:embed/>
                    </p:oleObj>
                  </mc:Choice>
                  <mc:Fallback>
                    <p:oleObj name="" r:id="rId1" imgW="177800" imgH="253365" progId="Equation.3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593" y="1890"/>
                            <a:ext cx="21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29" name="Object 65"/>
              <p:cNvGraphicFramePr/>
              <p:nvPr/>
            </p:nvGraphicFramePr>
            <p:xfrm>
              <a:off x="4328" y="2544"/>
              <a:ext cx="252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9" name="" r:id="rId3" imgW="190500" imgH="254000" progId="Equation.3">
                      <p:embed/>
                    </p:oleObj>
                  </mc:Choice>
                  <mc:Fallback>
                    <p:oleObj name="" r:id="rId3" imgW="190500" imgH="254000" progId="Equation.3">
                      <p:embed/>
                      <p:pic>
                        <p:nvPicPr>
                          <p:cNvPr id="0" name="图片 308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328" y="2544"/>
                            <a:ext cx="252" cy="33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330" name="Freeform 66"/>
            <p:cNvSpPr/>
            <p:nvPr/>
          </p:nvSpPr>
          <p:spPr>
            <a:xfrm>
              <a:off x="3408" y="1576"/>
              <a:ext cx="1776" cy="1016"/>
            </a:xfrm>
            <a:custGeom>
              <a:avLst/>
              <a:gdLst/>
              <a:ahLst/>
              <a:cxnLst>
                <a:cxn ang="0">
                  <a:pos x="1369" y="1016"/>
                </a:cxn>
                <a:cxn ang="0">
                  <a:pos x="1776" y="1005"/>
                </a:cxn>
                <a:cxn ang="0">
                  <a:pos x="1776" y="0"/>
                </a:cxn>
                <a:cxn ang="0">
                  <a:pos x="0" y="0"/>
                </a:cxn>
                <a:cxn ang="0">
                  <a:pos x="0" y="1008"/>
                </a:cxn>
                <a:cxn ang="0">
                  <a:pos x="672" y="1008"/>
                </a:cxn>
              </a:cxnLst>
              <a:pathLst>
                <a:path w="1776" h="1016">
                  <a:moveTo>
                    <a:pt x="1369" y="1016"/>
                  </a:moveTo>
                  <a:lnTo>
                    <a:pt x="1776" y="1005"/>
                  </a:lnTo>
                  <a:lnTo>
                    <a:pt x="1776" y="0"/>
                  </a:lnTo>
                  <a:lnTo>
                    <a:pt x="0" y="0"/>
                  </a:lnTo>
                  <a:lnTo>
                    <a:pt x="0" y="1008"/>
                  </a:lnTo>
                  <a:lnTo>
                    <a:pt x="672" y="100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31" name="Rectangle 67"/>
            <p:cNvSpPr/>
            <p:nvPr/>
          </p:nvSpPr>
          <p:spPr>
            <a:xfrm>
              <a:off x="3936" y="1440"/>
              <a:ext cx="768" cy="28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/>
              <a:r>
                <a:rPr lang="zh-CN" altLang="en-US" sz="2400" b="0" dirty="0">
                  <a:latin typeface="Verdana" panose="020B0604030504040204" pitchFamily="34" charset="0"/>
                  <a:ea typeface="宋体" panose="02010600030101010101" pitchFamily="2" charset="-122"/>
                </a:rPr>
                <a:t>用电器</a:t>
              </a:r>
              <a:endParaRPr lang="zh-CN" altLang="en-US" sz="2400" b="0" dirty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0356" name="Text Box 68"/>
          <p:cNvSpPr txBox="1"/>
          <p:nvPr/>
        </p:nvSpPr>
        <p:spPr>
          <a:xfrm>
            <a:off x="566738" y="5138738"/>
            <a:ext cx="8056562" cy="13731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非静电力</a:t>
            </a:r>
            <a:r>
              <a:rPr lang="en-US" altLang="zh-CN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能把正电荷从电势较低的点（电源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负极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板）送到电势较高的点（电源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板）的作用力，记作 </a:t>
            </a:r>
            <a:r>
              <a:rPr lang="en-US" altLang="zh-CN" err="1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 err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56">
                                            <p:txEl>
                                              <p:charRg st="0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356">
                                            <p:txEl>
                                              <p:charRg st="0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5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24" name="Text Box 4"/>
          <p:cNvSpPr txBox="1"/>
          <p:nvPr/>
        </p:nvSpPr>
        <p:spPr>
          <a:xfrm>
            <a:off x="341313" y="188913"/>
            <a:ext cx="1935162" cy="519112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p>
            <a:r>
              <a:rPr lang="en-US" altLang="zh-CN" i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的计算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25" name="Text Box 5"/>
          <p:cNvSpPr txBox="1"/>
          <p:nvPr/>
        </p:nvSpPr>
        <p:spPr>
          <a:xfrm>
            <a:off x="746125" y="700088"/>
            <a:ext cx="46355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取同轴圆周为积分回路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30"/>
          <p:cNvGrpSpPr/>
          <p:nvPr/>
        </p:nvGrpSpPr>
        <p:grpSpPr>
          <a:xfrm>
            <a:off x="6302375" y="615950"/>
            <a:ext cx="1465263" cy="3810000"/>
            <a:chOff x="4258" y="171"/>
            <a:chExt cx="923" cy="2400"/>
          </a:xfrm>
        </p:grpSpPr>
        <p:grpSp>
          <p:nvGrpSpPr>
            <p:cNvPr id="101380" name="Group 6"/>
            <p:cNvGrpSpPr/>
            <p:nvPr/>
          </p:nvGrpSpPr>
          <p:grpSpPr>
            <a:xfrm>
              <a:off x="4258" y="555"/>
              <a:ext cx="624" cy="1488"/>
              <a:chOff x="4176" y="1008"/>
              <a:chExt cx="624" cy="1488"/>
            </a:xfrm>
          </p:grpSpPr>
          <p:sp>
            <p:nvSpPr>
              <p:cNvPr id="101381" name="AutoShape 7"/>
              <p:cNvSpPr/>
              <p:nvPr/>
            </p:nvSpPr>
            <p:spPr>
              <a:xfrm>
                <a:off x="4176" y="1008"/>
                <a:ext cx="624" cy="1488"/>
              </a:xfrm>
              <a:prstGeom prst="can">
                <a:avLst>
                  <a:gd name="adj" fmla="val 27269"/>
                </a:avLst>
              </a:prstGeom>
              <a:solidFill>
                <a:srgbClr val="CCECFF"/>
              </a:solidFill>
              <a:ln w="38100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sz="32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82" name="Oval 8"/>
              <p:cNvSpPr/>
              <p:nvPr/>
            </p:nvSpPr>
            <p:spPr>
              <a:xfrm>
                <a:off x="4176" y="1008"/>
                <a:ext cx="624" cy="192"/>
              </a:xfrm>
              <a:prstGeom prst="ellipse">
                <a:avLst/>
              </a:prstGeom>
              <a:solidFill>
                <a:srgbClr val="FFFF00"/>
              </a:solidFill>
              <a:ln w="38100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sz="32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83" name="Oval 9"/>
              <p:cNvSpPr/>
              <p:nvPr/>
            </p:nvSpPr>
            <p:spPr>
              <a:xfrm>
                <a:off x="4176" y="2304"/>
                <a:ext cx="624" cy="192"/>
              </a:xfrm>
              <a:prstGeom prst="ellipse">
                <a:avLst/>
              </a:prstGeom>
              <a:solidFill>
                <a:srgbClr val="FFBB77">
                  <a:alpha val="50194"/>
                </a:srgbClr>
              </a:solidFill>
              <a:ln w="38100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sz="32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1384" name="Line 10"/>
            <p:cNvSpPr/>
            <p:nvPr/>
          </p:nvSpPr>
          <p:spPr>
            <a:xfrm>
              <a:off x="4594" y="171"/>
              <a:ext cx="0" cy="48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85" name="Line 11"/>
            <p:cNvSpPr/>
            <p:nvPr/>
          </p:nvSpPr>
          <p:spPr>
            <a:xfrm>
              <a:off x="4594" y="795"/>
              <a:ext cx="0" cy="52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01386" name="Line 12"/>
            <p:cNvSpPr/>
            <p:nvPr/>
          </p:nvSpPr>
          <p:spPr>
            <a:xfrm>
              <a:off x="4594" y="2043"/>
              <a:ext cx="0" cy="52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1387" name="Group 13"/>
            <p:cNvGrpSpPr/>
            <p:nvPr/>
          </p:nvGrpSpPr>
          <p:grpSpPr>
            <a:xfrm>
              <a:off x="4402" y="315"/>
              <a:ext cx="465" cy="384"/>
              <a:chOff x="4272" y="768"/>
              <a:chExt cx="465" cy="384"/>
            </a:xfrm>
          </p:grpSpPr>
          <p:grpSp>
            <p:nvGrpSpPr>
              <p:cNvPr id="101388" name="Group 14"/>
              <p:cNvGrpSpPr/>
              <p:nvPr/>
            </p:nvGrpSpPr>
            <p:grpSpPr>
              <a:xfrm>
                <a:off x="4272" y="816"/>
                <a:ext cx="288" cy="336"/>
                <a:chOff x="4272" y="816"/>
                <a:chExt cx="288" cy="336"/>
              </a:xfrm>
            </p:grpSpPr>
            <p:sp>
              <p:nvSpPr>
                <p:cNvPr id="101389" name="Line 15"/>
                <p:cNvSpPr/>
                <p:nvPr/>
              </p:nvSpPr>
              <p:spPr>
                <a:xfrm flipV="1">
                  <a:off x="4272" y="816"/>
                  <a:ext cx="0" cy="288"/>
                </a:xfrm>
                <a:prstGeom prst="line">
                  <a:avLst/>
                </a:prstGeom>
                <a:ln w="28575" cap="flat" cmpd="sng">
                  <a:solidFill>
                    <a:srgbClr val="FF3300"/>
                  </a:solidFill>
                  <a:prstDash val="solid"/>
                  <a:miter/>
                  <a:headEnd type="none" w="med" len="med"/>
                  <a:tailEnd type="triangle" w="sm" len="med"/>
                </a:ln>
              </p:spPr>
            </p:sp>
            <p:sp>
              <p:nvSpPr>
                <p:cNvPr id="101390" name="Line 16"/>
                <p:cNvSpPr/>
                <p:nvPr/>
              </p:nvSpPr>
              <p:spPr>
                <a:xfrm flipV="1">
                  <a:off x="4416" y="912"/>
                  <a:ext cx="0" cy="240"/>
                </a:xfrm>
                <a:prstGeom prst="line">
                  <a:avLst/>
                </a:prstGeom>
                <a:ln w="28575" cap="flat" cmpd="sng">
                  <a:solidFill>
                    <a:srgbClr val="FF3300"/>
                  </a:solidFill>
                  <a:prstDash val="solid"/>
                  <a:miter/>
                  <a:headEnd type="none" w="med" len="med"/>
                  <a:tailEnd type="triangle" w="sm" len="med"/>
                </a:ln>
              </p:spPr>
            </p:sp>
            <p:sp>
              <p:nvSpPr>
                <p:cNvPr id="101391" name="Line 17"/>
                <p:cNvSpPr/>
                <p:nvPr/>
              </p:nvSpPr>
              <p:spPr>
                <a:xfrm flipV="1">
                  <a:off x="4560" y="816"/>
                  <a:ext cx="0" cy="288"/>
                </a:xfrm>
                <a:prstGeom prst="line">
                  <a:avLst/>
                </a:prstGeom>
                <a:ln w="28575" cap="flat" cmpd="sng">
                  <a:solidFill>
                    <a:srgbClr val="FF3300"/>
                  </a:solidFill>
                  <a:prstDash val="solid"/>
                  <a:miter/>
                  <a:headEnd type="none" w="med" len="med"/>
                  <a:tailEnd type="triangle" w="sm" len="med"/>
                </a:ln>
              </p:spPr>
            </p:sp>
          </p:grpSp>
          <p:sp>
            <p:nvSpPr>
              <p:cNvPr id="101392" name="Text Box 18"/>
              <p:cNvSpPr txBox="1"/>
              <p:nvPr/>
            </p:nvSpPr>
            <p:spPr>
              <a:xfrm>
                <a:off x="4560" y="768"/>
                <a:ext cx="177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en-US" altLang="zh-CN" sz="1800" b="0">
                    <a:latin typeface="Verdana" panose="020B0604030504040204" pitchFamily="34" charset="0"/>
                    <a:ea typeface="宋体" panose="02010600030101010101" pitchFamily="2" charset="-122"/>
                  </a:rPr>
                  <a:t>I</a:t>
                </a:r>
                <a:endParaRPr lang="en-US" altLang="zh-CN" sz="1800" b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1393" name="Oval 19"/>
            <p:cNvSpPr/>
            <p:nvPr/>
          </p:nvSpPr>
          <p:spPr>
            <a:xfrm>
              <a:off x="4258" y="1227"/>
              <a:ext cx="624" cy="192"/>
            </a:xfrm>
            <a:prstGeom prst="ellipse">
              <a:avLst/>
            </a:prstGeom>
            <a:solidFill>
              <a:srgbClr val="FFFF00">
                <a:alpha val="50194"/>
              </a:srgb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94" name="Line 21"/>
            <p:cNvSpPr/>
            <p:nvPr/>
          </p:nvSpPr>
          <p:spPr>
            <a:xfrm>
              <a:off x="4594" y="1323"/>
              <a:ext cx="480" cy="192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1395" name="Line 26"/>
            <p:cNvSpPr/>
            <p:nvPr/>
          </p:nvSpPr>
          <p:spPr>
            <a:xfrm>
              <a:off x="4594" y="1371"/>
              <a:ext cx="0" cy="52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  <p:grpSp>
          <p:nvGrpSpPr>
            <p:cNvPr id="101396" name="Group 27"/>
            <p:cNvGrpSpPr/>
            <p:nvPr/>
          </p:nvGrpSpPr>
          <p:grpSpPr>
            <a:xfrm>
              <a:off x="4978" y="1467"/>
              <a:ext cx="203" cy="288"/>
              <a:chOff x="4848" y="1920"/>
              <a:chExt cx="203" cy="288"/>
            </a:xfrm>
          </p:grpSpPr>
          <p:sp>
            <p:nvSpPr>
              <p:cNvPr id="101397" name="Oval 28"/>
              <p:cNvSpPr/>
              <p:nvPr/>
            </p:nvSpPr>
            <p:spPr>
              <a:xfrm>
                <a:off x="4896" y="1920"/>
                <a:ext cx="96" cy="96"/>
              </a:xfrm>
              <a:prstGeom prst="ellipse">
                <a:avLst/>
              </a:prstGeom>
              <a:solidFill>
                <a:srgbClr val="66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sz="32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98" name="Text Box 29"/>
              <p:cNvSpPr txBox="1"/>
              <p:nvPr/>
            </p:nvSpPr>
            <p:spPr>
              <a:xfrm>
                <a:off x="4848" y="1977"/>
                <a:ext cx="203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en-US" altLang="zh-CN" sz="1800" b="0">
                    <a:latin typeface="Verdana" panose="020B0604030504040204" pitchFamily="34" charset="0"/>
                    <a:ea typeface="宋体" panose="02010600030101010101" pitchFamily="2" charset="-122"/>
                  </a:rPr>
                  <a:t>P</a:t>
                </a:r>
                <a:endParaRPr lang="en-US" altLang="zh-CN" sz="1800" b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37989" name="Oval 69"/>
          <p:cNvSpPr/>
          <p:nvPr/>
        </p:nvSpPr>
        <p:spPr>
          <a:xfrm>
            <a:off x="6513513" y="2360613"/>
            <a:ext cx="609600" cy="152400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32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91" name="Oval 71"/>
          <p:cNvSpPr/>
          <p:nvPr/>
        </p:nvSpPr>
        <p:spPr>
          <a:xfrm>
            <a:off x="5446713" y="2055813"/>
            <a:ext cx="2590800" cy="762000"/>
          </a:xfrm>
          <a:prstGeom prst="ellipse">
            <a:avLst/>
          </a:prstGeom>
          <a:noFill/>
          <a:ln w="2857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32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Group 72"/>
          <p:cNvGrpSpPr/>
          <p:nvPr/>
        </p:nvGrpSpPr>
        <p:grpSpPr>
          <a:xfrm>
            <a:off x="7580313" y="2360613"/>
            <a:ext cx="857250" cy="381000"/>
            <a:chOff x="4944" y="1728"/>
            <a:chExt cx="540" cy="240"/>
          </a:xfrm>
        </p:grpSpPr>
        <p:sp>
          <p:nvSpPr>
            <p:cNvPr id="101402" name="Line 73"/>
            <p:cNvSpPr/>
            <p:nvPr/>
          </p:nvSpPr>
          <p:spPr>
            <a:xfrm flipV="1">
              <a:off x="4944" y="1872"/>
              <a:ext cx="384" cy="96"/>
            </a:xfrm>
            <a:prstGeom prst="line">
              <a:avLst/>
            </a:prstGeom>
            <a:ln w="38100" cap="flat" cmpd="sng">
              <a:solidFill>
                <a:srgbClr val="0066FF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graphicFrame>
          <p:nvGraphicFramePr>
            <p:cNvPr id="101403" name="Object 74"/>
            <p:cNvGraphicFramePr/>
            <p:nvPr/>
          </p:nvGraphicFramePr>
          <p:xfrm>
            <a:off x="5328" y="1728"/>
            <a:ext cx="15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0" name="" r:id="rId1" imgW="152400" imgH="203200" progId="Equation.3">
                    <p:embed/>
                  </p:oleObj>
                </mc:Choice>
                <mc:Fallback>
                  <p:oleObj name="" r:id="rId1" imgW="152400" imgH="203200" progId="Equation.3">
                    <p:embed/>
                    <p:pic>
                      <p:nvPicPr>
                        <p:cNvPr id="0" name="图片 355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328" y="1728"/>
                          <a:ext cx="156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7053" name="Object 79"/>
          <p:cNvGraphicFramePr/>
          <p:nvPr/>
        </p:nvGraphicFramePr>
        <p:xfrm>
          <a:off x="1628775" y="1273175"/>
          <a:ext cx="2654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" name="" r:id="rId3" imgW="1040765" imgH="304800" progId="Equation.3">
                  <p:embed/>
                </p:oleObj>
              </mc:Choice>
              <mc:Fallback>
                <p:oleObj name="" r:id="rId3" imgW="1040765" imgH="304800" progId="Equation.3">
                  <p:embed/>
                  <p:pic>
                    <p:nvPicPr>
                      <p:cNvPr id="0" name="图片 356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8775" y="1273175"/>
                        <a:ext cx="2654300" cy="774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80"/>
          <p:cNvGrpSpPr/>
          <p:nvPr/>
        </p:nvGrpSpPr>
        <p:grpSpPr>
          <a:xfrm>
            <a:off x="495300" y="2219325"/>
            <a:ext cx="3116263" cy="563563"/>
            <a:chOff x="329" y="2274"/>
            <a:chExt cx="1963" cy="355"/>
          </a:xfrm>
        </p:grpSpPr>
        <p:graphicFrame>
          <p:nvGraphicFramePr>
            <p:cNvPr id="101406" name="Object 81"/>
            <p:cNvGraphicFramePr/>
            <p:nvPr/>
          </p:nvGraphicFramePr>
          <p:xfrm>
            <a:off x="1006" y="2274"/>
            <a:ext cx="1286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2" name="" r:id="rId5" imgW="862965" imgH="254000" progId="Equation.3">
                    <p:embed/>
                  </p:oleObj>
                </mc:Choice>
                <mc:Fallback>
                  <p:oleObj name="" r:id="rId5" imgW="862965" imgH="254000" progId="Equation.3">
                    <p:embed/>
                    <p:pic>
                      <p:nvPicPr>
                        <p:cNvPr id="0" name="图片 356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06" y="2274"/>
                          <a:ext cx="1286" cy="3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407" name="Text Box 82"/>
            <p:cNvSpPr txBox="1"/>
            <p:nvPr/>
          </p:nvSpPr>
          <p:spPr>
            <a:xfrm>
              <a:off x="329" y="2277"/>
              <a:ext cx="50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r&gt;R</a:t>
              </a:r>
              <a:endPara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57057" name="Object 83"/>
          <p:cNvGraphicFramePr/>
          <p:nvPr/>
        </p:nvGraphicFramePr>
        <p:xfrm>
          <a:off x="2295525" y="3035300"/>
          <a:ext cx="144938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" name="" r:id="rId7" imgW="685800" imgH="393700" progId="Equation.3">
                  <p:embed/>
                </p:oleObj>
              </mc:Choice>
              <mc:Fallback>
                <p:oleObj name="" r:id="rId7" imgW="685800" imgH="393700" progId="Equation.3">
                  <p:embed/>
                  <p:pic>
                    <p:nvPicPr>
                      <p:cNvPr id="0" name="图片 356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5525" y="3035300"/>
                        <a:ext cx="1449388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4"/>
          <p:cNvGrpSpPr/>
          <p:nvPr/>
        </p:nvGrpSpPr>
        <p:grpSpPr>
          <a:xfrm>
            <a:off x="522288" y="3983038"/>
            <a:ext cx="4573587" cy="830262"/>
            <a:chOff x="385" y="3233"/>
            <a:chExt cx="2881" cy="523"/>
          </a:xfrm>
        </p:grpSpPr>
        <p:graphicFrame>
          <p:nvGraphicFramePr>
            <p:cNvPr id="101410" name="Object 85"/>
            <p:cNvGraphicFramePr/>
            <p:nvPr/>
          </p:nvGraphicFramePr>
          <p:xfrm>
            <a:off x="1189" y="3233"/>
            <a:ext cx="2077" cy="5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4" name="" r:id="rId9" imgW="1472565" imgH="444500" progId="Equation.3">
                    <p:embed/>
                  </p:oleObj>
                </mc:Choice>
                <mc:Fallback>
                  <p:oleObj name="" r:id="rId9" imgW="1472565" imgH="444500" progId="Equation.3">
                    <p:embed/>
                    <p:pic>
                      <p:nvPicPr>
                        <p:cNvPr id="0" name="图片 356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89" y="3233"/>
                          <a:ext cx="2077" cy="5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411" name="Text Box 86"/>
            <p:cNvSpPr txBox="1"/>
            <p:nvPr/>
          </p:nvSpPr>
          <p:spPr>
            <a:xfrm>
              <a:off x="385" y="3264"/>
              <a:ext cx="50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r&lt;R</a:t>
              </a:r>
              <a:endPara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57061" name="Object 87"/>
          <p:cNvGraphicFramePr/>
          <p:nvPr/>
        </p:nvGraphicFramePr>
        <p:xfrm>
          <a:off x="2398713" y="4968875"/>
          <a:ext cx="175260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1" name="" r:id="rId11" imgW="774065" imgH="393700" progId="Equation.3">
                  <p:embed/>
                </p:oleObj>
              </mc:Choice>
              <mc:Fallback>
                <p:oleObj name="" r:id="rId11" imgW="774065" imgH="393700" progId="Equation.3">
                  <p:embed/>
                  <p:pic>
                    <p:nvPicPr>
                      <p:cNvPr id="0" name="图片 357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98713" y="4968875"/>
                        <a:ext cx="1752600" cy="919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1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p>
            <a:pPr algn="r"/>
            <a:fld id="{9A0DB2DC-4C9A-4742-B13C-FB6460FD3503}" type="slidenum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3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7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7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7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4" grpId="0"/>
      <p:bldP spid="337925" grpId="0"/>
      <p:bldP spid="337989" grpId="0" bldLvl="0" animBg="1"/>
      <p:bldP spid="33799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385763" y="142875"/>
            <a:ext cx="7696200" cy="1384300"/>
            <a:chOff x="272" y="204"/>
            <a:chExt cx="4848" cy="872"/>
          </a:xfrm>
        </p:grpSpPr>
        <p:graphicFrame>
          <p:nvGraphicFramePr>
            <p:cNvPr id="35843" name="Object 7"/>
            <p:cNvGraphicFramePr/>
            <p:nvPr/>
          </p:nvGraphicFramePr>
          <p:xfrm>
            <a:off x="3958" y="431"/>
            <a:ext cx="520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3" name="" r:id="rId1" imgW="482600" imgH="393700" progId="Equation.3">
                    <p:embed/>
                  </p:oleObj>
                </mc:Choice>
                <mc:Fallback>
                  <p:oleObj name="" r:id="rId1" imgW="482600" imgH="393700" progId="Equation.3">
                    <p:embed/>
                    <p:pic>
                      <p:nvPicPr>
                        <p:cNvPr id="0" name="图片 316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958" y="431"/>
                          <a:ext cx="520" cy="4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4" name="Text Box 9"/>
            <p:cNvSpPr txBox="1"/>
            <p:nvPr/>
          </p:nvSpPr>
          <p:spPr>
            <a:xfrm>
              <a:off x="272" y="204"/>
              <a:ext cx="4848" cy="87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例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半径为</a:t>
              </a: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的圆柱形空间内分布有均匀磁场，方向垂直于纸面向里，磁场的变化率          ，求圆柱内、外</a:t>
              </a: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的分布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5875" name="Text Box 114"/>
          <p:cNvSpPr txBox="1"/>
          <p:nvPr/>
        </p:nvSpPr>
        <p:spPr>
          <a:xfrm>
            <a:off x="119063" y="1584325"/>
            <a:ext cx="8010525" cy="5222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解：取积分回路的环绕方向（如逆时针方向）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4" name="Text Box 112"/>
          <p:cNvSpPr txBox="1"/>
          <p:nvPr/>
        </p:nvSpPr>
        <p:spPr>
          <a:xfrm>
            <a:off x="8559800" y="2622550"/>
            <a:ext cx="4953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400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endParaRPr lang="en-US" altLang="zh-CN" sz="2400" baseline="-25000" dirty="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826" name="Group 77"/>
          <p:cNvGrpSpPr/>
          <p:nvPr/>
        </p:nvGrpSpPr>
        <p:grpSpPr>
          <a:xfrm>
            <a:off x="6823075" y="2528888"/>
            <a:ext cx="1973263" cy="2025650"/>
            <a:chOff x="4128" y="960"/>
            <a:chExt cx="1056" cy="1056"/>
          </a:xfrm>
        </p:grpSpPr>
        <p:sp>
          <p:nvSpPr>
            <p:cNvPr id="35848" name="Oval 78"/>
            <p:cNvSpPr/>
            <p:nvPr/>
          </p:nvSpPr>
          <p:spPr>
            <a:xfrm>
              <a:off x="4128" y="960"/>
              <a:ext cx="1056" cy="1056"/>
            </a:xfrm>
            <a:prstGeom prst="ellipse">
              <a:avLst/>
            </a:prstGeom>
            <a:noFill/>
            <a:ln w="38100" cap="flat" cmpd="dbl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5849" name="Group 79"/>
            <p:cNvGrpSpPr/>
            <p:nvPr/>
          </p:nvGrpSpPr>
          <p:grpSpPr>
            <a:xfrm>
              <a:off x="4320" y="1152"/>
              <a:ext cx="672" cy="672"/>
              <a:chOff x="4320" y="1152"/>
              <a:chExt cx="672" cy="672"/>
            </a:xfrm>
          </p:grpSpPr>
          <p:grpSp>
            <p:nvGrpSpPr>
              <p:cNvPr id="35850" name="Group 80"/>
              <p:cNvGrpSpPr/>
              <p:nvPr/>
            </p:nvGrpSpPr>
            <p:grpSpPr>
              <a:xfrm>
                <a:off x="4368" y="1152"/>
                <a:ext cx="96" cy="96"/>
                <a:chOff x="4080" y="2448"/>
                <a:chExt cx="768" cy="768"/>
              </a:xfrm>
            </p:grpSpPr>
            <p:sp>
              <p:nvSpPr>
                <p:cNvPr id="35851" name="Line 81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5852" name="Line 82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853" name="Group 83"/>
              <p:cNvGrpSpPr/>
              <p:nvPr/>
            </p:nvGrpSpPr>
            <p:grpSpPr>
              <a:xfrm>
                <a:off x="4848" y="1152"/>
                <a:ext cx="96" cy="96"/>
                <a:chOff x="4080" y="2448"/>
                <a:chExt cx="768" cy="768"/>
              </a:xfrm>
            </p:grpSpPr>
            <p:sp>
              <p:nvSpPr>
                <p:cNvPr id="35854" name="Line 84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5855" name="Line 85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856" name="Group 86"/>
              <p:cNvGrpSpPr/>
              <p:nvPr/>
            </p:nvGrpSpPr>
            <p:grpSpPr>
              <a:xfrm>
                <a:off x="4848" y="1728"/>
                <a:ext cx="96" cy="96"/>
                <a:chOff x="4080" y="2448"/>
                <a:chExt cx="768" cy="768"/>
              </a:xfrm>
            </p:grpSpPr>
            <p:sp>
              <p:nvSpPr>
                <p:cNvPr id="35857" name="Line 87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5858" name="Line 88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859" name="Group 89"/>
              <p:cNvGrpSpPr/>
              <p:nvPr/>
            </p:nvGrpSpPr>
            <p:grpSpPr>
              <a:xfrm>
                <a:off x="4368" y="1728"/>
                <a:ext cx="96" cy="96"/>
                <a:chOff x="4080" y="2448"/>
                <a:chExt cx="768" cy="768"/>
              </a:xfrm>
            </p:grpSpPr>
            <p:sp>
              <p:nvSpPr>
                <p:cNvPr id="35860" name="Line 90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5861" name="Line 91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862" name="Group 92"/>
              <p:cNvGrpSpPr/>
              <p:nvPr/>
            </p:nvGrpSpPr>
            <p:grpSpPr>
              <a:xfrm>
                <a:off x="4320" y="1440"/>
                <a:ext cx="96" cy="96"/>
                <a:chOff x="4080" y="2448"/>
                <a:chExt cx="768" cy="768"/>
              </a:xfrm>
            </p:grpSpPr>
            <p:sp>
              <p:nvSpPr>
                <p:cNvPr id="35863" name="Line 93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5864" name="Line 94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865" name="Group 95"/>
              <p:cNvGrpSpPr/>
              <p:nvPr/>
            </p:nvGrpSpPr>
            <p:grpSpPr>
              <a:xfrm>
                <a:off x="4608" y="1440"/>
                <a:ext cx="96" cy="96"/>
                <a:chOff x="4080" y="2448"/>
                <a:chExt cx="768" cy="768"/>
              </a:xfrm>
            </p:grpSpPr>
            <p:sp>
              <p:nvSpPr>
                <p:cNvPr id="35866" name="Line 96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5867" name="Line 97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868" name="Group 98"/>
              <p:cNvGrpSpPr/>
              <p:nvPr/>
            </p:nvGrpSpPr>
            <p:grpSpPr>
              <a:xfrm>
                <a:off x="4896" y="1440"/>
                <a:ext cx="96" cy="96"/>
                <a:chOff x="4080" y="2448"/>
                <a:chExt cx="768" cy="768"/>
              </a:xfrm>
            </p:grpSpPr>
            <p:sp>
              <p:nvSpPr>
                <p:cNvPr id="35869" name="Line 99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5870" name="Line 100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871" name="Group 101"/>
              <p:cNvGrpSpPr/>
              <p:nvPr/>
            </p:nvGrpSpPr>
            <p:grpSpPr>
              <a:xfrm>
                <a:off x="4608" y="1728"/>
                <a:ext cx="96" cy="96"/>
                <a:chOff x="4080" y="2448"/>
                <a:chExt cx="768" cy="768"/>
              </a:xfrm>
            </p:grpSpPr>
            <p:sp>
              <p:nvSpPr>
                <p:cNvPr id="35872" name="Line 102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5873" name="Line 103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874" name="Group 104"/>
              <p:cNvGrpSpPr/>
              <p:nvPr/>
            </p:nvGrpSpPr>
            <p:grpSpPr>
              <a:xfrm>
                <a:off x="4608" y="1152"/>
                <a:ext cx="96" cy="96"/>
                <a:chOff x="4080" y="2448"/>
                <a:chExt cx="768" cy="768"/>
              </a:xfrm>
            </p:grpSpPr>
            <p:sp>
              <p:nvSpPr>
                <p:cNvPr id="3" name="Line 105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5876" name="Line 106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1905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</p:grpSp>
      <p:grpSp>
        <p:nvGrpSpPr>
          <p:cNvPr id="34856" name="Group 107"/>
          <p:cNvGrpSpPr/>
          <p:nvPr/>
        </p:nvGrpSpPr>
        <p:grpSpPr>
          <a:xfrm>
            <a:off x="7820025" y="2992438"/>
            <a:ext cx="687388" cy="579437"/>
            <a:chOff x="4656" y="1201"/>
            <a:chExt cx="288" cy="302"/>
          </a:xfrm>
        </p:grpSpPr>
        <p:sp>
          <p:nvSpPr>
            <p:cNvPr id="35878" name="Line 108"/>
            <p:cNvSpPr/>
            <p:nvPr/>
          </p:nvSpPr>
          <p:spPr>
            <a:xfrm>
              <a:off x="4656" y="1488"/>
              <a:ext cx="288" cy="0"/>
            </a:xfrm>
            <a:prstGeom prst="line">
              <a:avLst/>
            </a:prstGeom>
            <a:ln w="38100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79" name="Text Box 109"/>
            <p:cNvSpPr txBox="1"/>
            <p:nvPr/>
          </p:nvSpPr>
          <p:spPr>
            <a:xfrm>
              <a:off x="4656" y="1201"/>
              <a:ext cx="216" cy="302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en-US" altLang="zh-CN" sz="32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32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4859" name="Arc 113"/>
          <p:cNvSpPr/>
          <p:nvPr/>
        </p:nvSpPr>
        <p:spPr>
          <a:xfrm rot="-3840000" flipH="1" flipV="1">
            <a:off x="7084378" y="2822893"/>
            <a:ext cx="1430337" cy="1438275"/>
          </a:xfrm>
          <a:custGeom>
            <a:avLst/>
            <a:gdLst/>
            <a:ahLst/>
            <a:cxnLst>
              <a:cxn ang="0">
                <a:pos x="389" y="511"/>
              </a:cxn>
              <a:cxn ang="0">
                <a:pos x="402" y="504"/>
              </a:cxn>
              <a:cxn ang="0">
                <a:pos x="270" y="270"/>
              </a:cxn>
            </a:cxnLst>
            <a:pathLst>
              <a:path w="43200" h="43200" fill="none">
                <a:moveTo>
                  <a:pt x="31144" y="40976"/>
                </a:moveTo>
                <a:cubicBezTo>
                  <a:pt x="28175" y="42439"/>
                  <a:pt x="24909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9404"/>
                  <a:pt x="38989" y="36602"/>
                  <a:pt x="32187" y="40427"/>
                </a:cubicBezTo>
              </a:path>
              <a:path w="43200" h="43200" stroke="0">
                <a:moveTo>
                  <a:pt x="31144" y="40976"/>
                </a:moveTo>
                <a:cubicBezTo>
                  <a:pt x="28175" y="42439"/>
                  <a:pt x="24909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9404"/>
                  <a:pt x="38989" y="36602"/>
                  <a:pt x="32187" y="40427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4860" name="Text Box 118"/>
          <p:cNvSpPr txBox="1"/>
          <p:nvPr/>
        </p:nvSpPr>
        <p:spPr>
          <a:xfrm>
            <a:off x="6848475" y="3297238"/>
            <a:ext cx="2682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endParaRPr lang="en-US" altLang="zh-CN" sz="2400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5886" name="Object 120"/>
          <p:cNvGraphicFramePr/>
          <p:nvPr/>
        </p:nvGraphicFramePr>
        <p:xfrm>
          <a:off x="3135948" y="5205730"/>
          <a:ext cx="14382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3" imgW="685800" imgH="431800" progId="Equation.3">
                  <p:embed/>
                </p:oleObj>
              </mc:Choice>
              <mc:Fallback>
                <p:oleObj name="" r:id="rId3" imgW="685800" imgH="431800" progId="Equation.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5948" y="5205730"/>
                        <a:ext cx="1438275" cy="901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116" name="Text Box 132"/>
          <p:cNvSpPr txBox="1"/>
          <p:nvPr/>
        </p:nvSpPr>
        <p:spPr>
          <a:xfrm>
            <a:off x="569278" y="2106930"/>
            <a:ext cx="1979612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zh-CN" altLang="en-US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＜</a:t>
            </a:r>
            <a:r>
              <a:rPr lang="en-US" altLang="zh-CN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endParaRPr lang="en-US" altLang="zh-CN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5" name="Text Box 114"/>
          <p:cNvSpPr txBox="1"/>
          <p:nvPr/>
        </p:nvSpPr>
        <p:spPr>
          <a:xfrm>
            <a:off x="119380" y="2729230"/>
            <a:ext cx="27051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由对称性分析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01" name="直接连接符 35900"/>
          <p:cNvSpPr/>
          <p:nvPr/>
        </p:nvSpPr>
        <p:spPr>
          <a:xfrm flipV="1">
            <a:off x="8547100" y="2947988"/>
            <a:ext cx="0" cy="5842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5" name="Object 133"/>
          <p:cNvGraphicFramePr/>
          <p:nvPr/>
        </p:nvGraphicFramePr>
        <p:xfrm>
          <a:off x="2831465" y="2728913"/>
          <a:ext cx="2586038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" r:id="rId5" imgW="1143000" imgH="292100" progId="Equation.3">
                  <p:embed/>
                </p:oleObj>
              </mc:Choice>
              <mc:Fallback>
                <p:oleObj name="" r:id="rId5" imgW="1143000" imgH="292100" progId="Equation.3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31465" y="2728913"/>
                        <a:ext cx="2586038" cy="644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841183" y="3920967"/>
          <a:ext cx="4028440" cy="852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7" imgW="2451100" imgH="469900" progId="Equation.KSEE3">
                  <p:embed/>
                </p:oleObj>
              </mc:Choice>
              <mc:Fallback>
                <p:oleObj name="" r:id="rId7" imgW="2451100" imgH="469900" progId="Equation.KSEE3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1183" y="3920967"/>
                        <a:ext cx="4028440" cy="8528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75" grpId="0"/>
      <p:bldP spid="42116" grpId="0"/>
      <p:bldP spid="35895" grpId="0"/>
      <p:bldP spid="34859" grpId="0" bldLvl="0" animBg="1"/>
      <p:bldP spid="34860" grpId="0"/>
      <p:bldP spid="348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43064" name="Text Box 56"/>
          <p:cNvSpPr txBox="1"/>
          <p:nvPr/>
        </p:nvSpPr>
        <p:spPr>
          <a:xfrm>
            <a:off x="27305" y="98425"/>
            <a:ext cx="36106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）若 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＞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57"/>
          <p:cNvGrpSpPr/>
          <p:nvPr/>
        </p:nvGrpSpPr>
        <p:grpSpPr>
          <a:xfrm>
            <a:off x="6416675" y="982663"/>
            <a:ext cx="1676400" cy="1676400"/>
            <a:chOff x="4128" y="960"/>
            <a:chExt cx="1056" cy="1056"/>
          </a:xfrm>
        </p:grpSpPr>
        <p:sp>
          <p:nvSpPr>
            <p:cNvPr id="37892" name="Oval 58"/>
            <p:cNvSpPr/>
            <p:nvPr/>
          </p:nvSpPr>
          <p:spPr>
            <a:xfrm>
              <a:off x="4128" y="960"/>
              <a:ext cx="1056" cy="1056"/>
            </a:xfrm>
            <a:prstGeom prst="ellipse">
              <a:avLst/>
            </a:prstGeom>
            <a:noFill/>
            <a:ln w="57150" cap="flat" cmpd="thickThin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7893" name="Group 59"/>
            <p:cNvGrpSpPr/>
            <p:nvPr/>
          </p:nvGrpSpPr>
          <p:grpSpPr>
            <a:xfrm>
              <a:off x="4320" y="1152"/>
              <a:ext cx="672" cy="672"/>
              <a:chOff x="4320" y="1152"/>
              <a:chExt cx="672" cy="672"/>
            </a:xfrm>
          </p:grpSpPr>
          <p:grpSp>
            <p:nvGrpSpPr>
              <p:cNvPr id="37894" name="Group 60"/>
              <p:cNvGrpSpPr/>
              <p:nvPr/>
            </p:nvGrpSpPr>
            <p:grpSpPr>
              <a:xfrm>
                <a:off x="4368" y="1152"/>
                <a:ext cx="96" cy="96"/>
                <a:chOff x="4080" y="2448"/>
                <a:chExt cx="768" cy="768"/>
              </a:xfrm>
            </p:grpSpPr>
            <p:sp>
              <p:nvSpPr>
                <p:cNvPr id="37895" name="Line 61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896" name="Line 62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7897" name="Group 63"/>
              <p:cNvGrpSpPr/>
              <p:nvPr/>
            </p:nvGrpSpPr>
            <p:grpSpPr>
              <a:xfrm>
                <a:off x="4848" y="1152"/>
                <a:ext cx="96" cy="96"/>
                <a:chOff x="4080" y="2448"/>
                <a:chExt cx="768" cy="768"/>
              </a:xfrm>
            </p:grpSpPr>
            <p:sp>
              <p:nvSpPr>
                <p:cNvPr id="37898" name="Line 64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899" name="Line 65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7900" name="Group 66"/>
              <p:cNvGrpSpPr/>
              <p:nvPr/>
            </p:nvGrpSpPr>
            <p:grpSpPr>
              <a:xfrm>
                <a:off x="4848" y="1728"/>
                <a:ext cx="96" cy="96"/>
                <a:chOff x="4080" y="2448"/>
                <a:chExt cx="768" cy="768"/>
              </a:xfrm>
            </p:grpSpPr>
            <p:sp>
              <p:nvSpPr>
                <p:cNvPr id="37901" name="Line 67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02" name="Line 68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7903" name="Group 69"/>
              <p:cNvGrpSpPr/>
              <p:nvPr/>
            </p:nvGrpSpPr>
            <p:grpSpPr>
              <a:xfrm>
                <a:off x="4368" y="1728"/>
                <a:ext cx="96" cy="96"/>
                <a:chOff x="4080" y="2448"/>
                <a:chExt cx="768" cy="768"/>
              </a:xfrm>
            </p:grpSpPr>
            <p:sp>
              <p:nvSpPr>
                <p:cNvPr id="37904" name="Line 70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05" name="Line 71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7906" name="Group 72"/>
              <p:cNvGrpSpPr/>
              <p:nvPr/>
            </p:nvGrpSpPr>
            <p:grpSpPr>
              <a:xfrm>
                <a:off x="4320" y="1440"/>
                <a:ext cx="96" cy="96"/>
                <a:chOff x="4080" y="2448"/>
                <a:chExt cx="768" cy="768"/>
              </a:xfrm>
            </p:grpSpPr>
            <p:sp>
              <p:nvSpPr>
                <p:cNvPr id="37907" name="Line 73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08" name="Line 74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7909" name="Group 75"/>
              <p:cNvGrpSpPr/>
              <p:nvPr/>
            </p:nvGrpSpPr>
            <p:grpSpPr>
              <a:xfrm>
                <a:off x="4608" y="1440"/>
                <a:ext cx="96" cy="96"/>
                <a:chOff x="4080" y="2448"/>
                <a:chExt cx="768" cy="768"/>
              </a:xfrm>
            </p:grpSpPr>
            <p:sp>
              <p:nvSpPr>
                <p:cNvPr id="37910" name="Line 76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11" name="Line 77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7912" name="Group 78"/>
              <p:cNvGrpSpPr/>
              <p:nvPr/>
            </p:nvGrpSpPr>
            <p:grpSpPr>
              <a:xfrm>
                <a:off x="4896" y="1440"/>
                <a:ext cx="96" cy="96"/>
                <a:chOff x="4080" y="2448"/>
                <a:chExt cx="768" cy="768"/>
              </a:xfrm>
            </p:grpSpPr>
            <p:sp>
              <p:nvSpPr>
                <p:cNvPr id="37913" name="Line 79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14" name="Line 80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7915" name="Group 81"/>
              <p:cNvGrpSpPr/>
              <p:nvPr/>
            </p:nvGrpSpPr>
            <p:grpSpPr>
              <a:xfrm>
                <a:off x="4608" y="1728"/>
                <a:ext cx="96" cy="96"/>
                <a:chOff x="4080" y="2448"/>
                <a:chExt cx="768" cy="768"/>
              </a:xfrm>
            </p:grpSpPr>
            <p:sp>
              <p:nvSpPr>
                <p:cNvPr id="37916" name="Line 82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17" name="Line 83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7918" name="Group 84"/>
              <p:cNvGrpSpPr/>
              <p:nvPr/>
            </p:nvGrpSpPr>
            <p:grpSpPr>
              <a:xfrm>
                <a:off x="4608" y="1152"/>
                <a:ext cx="96" cy="96"/>
                <a:chOff x="4080" y="2448"/>
                <a:chExt cx="768" cy="768"/>
              </a:xfrm>
            </p:grpSpPr>
            <p:sp>
              <p:nvSpPr>
                <p:cNvPr id="37919" name="Line 85"/>
                <p:cNvSpPr/>
                <p:nvPr/>
              </p:nvSpPr>
              <p:spPr>
                <a:xfrm flipH="1"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20" name="Line 86"/>
                <p:cNvSpPr/>
                <p:nvPr/>
              </p:nvSpPr>
              <p:spPr>
                <a:xfrm>
                  <a:off x="4080" y="2448"/>
                  <a:ext cx="768" cy="768"/>
                </a:xfrm>
                <a:prstGeom prst="line">
                  <a:avLst/>
                </a:prstGeom>
                <a:ln w="38100" cap="flat" cmpd="sng">
                  <a:solidFill>
                    <a:srgbClr val="CC66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</p:grpSp>
      <p:grpSp>
        <p:nvGrpSpPr>
          <p:cNvPr id="13" name="Group 87"/>
          <p:cNvGrpSpPr/>
          <p:nvPr/>
        </p:nvGrpSpPr>
        <p:grpSpPr>
          <a:xfrm>
            <a:off x="7226300" y="1414463"/>
            <a:ext cx="1169988" cy="457200"/>
            <a:chOff x="4656" y="1203"/>
            <a:chExt cx="288" cy="304"/>
          </a:xfrm>
        </p:grpSpPr>
        <p:sp>
          <p:nvSpPr>
            <p:cNvPr id="37922" name="Line 88"/>
            <p:cNvSpPr/>
            <p:nvPr/>
          </p:nvSpPr>
          <p:spPr>
            <a:xfrm>
              <a:off x="4656" y="1488"/>
              <a:ext cx="288" cy="0"/>
            </a:xfrm>
            <a:prstGeom prst="line">
              <a:avLst/>
            </a:prstGeom>
            <a:ln w="38100" cap="flat" cmpd="sng">
              <a:solidFill>
                <a:srgbClr val="0033CC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7923" name="Text Box 89"/>
            <p:cNvSpPr txBox="1"/>
            <p:nvPr/>
          </p:nvSpPr>
          <p:spPr>
            <a:xfrm>
              <a:off x="4689" y="1203"/>
              <a:ext cx="79" cy="30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6900" name="Arc 90"/>
          <p:cNvSpPr/>
          <p:nvPr/>
        </p:nvSpPr>
        <p:spPr>
          <a:xfrm>
            <a:off x="6100763" y="704850"/>
            <a:ext cx="2255837" cy="2292350"/>
          </a:xfrm>
          <a:custGeom>
            <a:avLst/>
            <a:gdLst/>
            <a:ahLst/>
            <a:cxnLst>
              <a:cxn ang="0">
                <a:pos x="1673838" y="2106343"/>
              </a:cxn>
              <a:cxn ang="0">
                <a:pos x="1676025" y="2105093"/>
              </a:cxn>
              <a:cxn ang="0">
                <a:pos x="1124744" y="1124744"/>
              </a:cxn>
            </a:cxnLst>
            <a:pathLst>
              <a:path w="43200" h="43200" fill="none">
                <a:moveTo>
                  <a:pt x="32145" y="40451"/>
                </a:moveTo>
                <a:cubicBezTo>
                  <a:pt x="28922" y="42253"/>
                  <a:pt x="25292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9404"/>
                  <a:pt x="38989" y="36602"/>
                  <a:pt x="32187" y="40427"/>
                </a:cubicBezTo>
              </a:path>
              <a:path w="43200" h="43200" stroke="0">
                <a:moveTo>
                  <a:pt x="32145" y="40451"/>
                </a:moveTo>
                <a:cubicBezTo>
                  <a:pt x="28922" y="42253"/>
                  <a:pt x="25292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9404"/>
                  <a:pt x="38989" y="36602"/>
                  <a:pt x="32187" y="40427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4" name="Group 91"/>
          <p:cNvGrpSpPr/>
          <p:nvPr/>
        </p:nvGrpSpPr>
        <p:grpSpPr>
          <a:xfrm>
            <a:off x="8396288" y="1263650"/>
            <a:ext cx="417512" cy="603250"/>
            <a:chOff x="4944" y="1156"/>
            <a:chExt cx="263" cy="380"/>
          </a:xfrm>
        </p:grpSpPr>
        <p:sp>
          <p:nvSpPr>
            <p:cNvPr id="37926" name="Line 92"/>
            <p:cNvSpPr/>
            <p:nvPr/>
          </p:nvSpPr>
          <p:spPr>
            <a:xfrm>
              <a:off x="4944" y="1200"/>
              <a:ext cx="0" cy="336"/>
            </a:xfrm>
            <a:prstGeom prst="line">
              <a:avLst/>
            </a:prstGeom>
            <a:ln w="38100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37927" name="Text Box 93"/>
            <p:cNvSpPr txBox="1"/>
            <p:nvPr/>
          </p:nvSpPr>
          <p:spPr>
            <a:xfrm>
              <a:off x="4944" y="1156"/>
              <a:ext cx="26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eaLnBrk="0" hangingPunct="0"/>
              <a:r>
                <a:rPr lang="en-US" altLang="zh-CN" sz="180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 dirty="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endParaRPr lang="en-US" altLang="zh-CN" sz="1800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6907" name="Object 97"/>
          <p:cNvGraphicFramePr/>
          <p:nvPr/>
        </p:nvGraphicFramePr>
        <p:xfrm>
          <a:off x="1650842" y="982821"/>
          <a:ext cx="2498090" cy="605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" r:id="rId1" imgW="1104900" imgH="279400" progId="Equation.3">
                  <p:embed/>
                </p:oleObj>
              </mc:Choice>
              <mc:Fallback>
                <p:oleObj name="" r:id="rId1" imgW="1104900" imgH="279400" progId="Equation.3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50842" y="982821"/>
                        <a:ext cx="2498090" cy="6051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8" name="Object 98"/>
          <p:cNvGraphicFramePr/>
          <p:nvPr/>
        </p:nvGraphicFramePr>
        <p:xfrm>
          <a:off x="1651000" y="4241800"/>
          <a:ext cx="18335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3" imgW="774065" imgH="419100" progId="Equation.3">
                  <p:embed/>
                </p:oleObj>
              </mc:Choice>
              <mc:Fallback>
                <p:oleObj name="" r:id="rId3" imgW="774065" imgH="419100" progId="Equation.3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1000" y="4241800"/>
                        <a:ext cx="1833563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108" name="Text Box 100"/>
          <p:cNvSpPr txBox="1"/>
          <p:nvPr/>
        </p:nvSpPr>
        <p:spPr>
          <a:xfrm>
            <a:off x="7764463" y="2747963"/>
            <a:ext cx="2825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18380" y="3797300"/>
            <a:ext cx="3979545" cy="2692400"/>
            <a:chOff x="7588" y="5980"/>
            <a:chExt cx="6267" cy="4240"/>
          </a:xfrm>
        </p:grpSpPr>
        <p:graphicFrame>
          <p:nvGraphicFramePr>
            <p:cNvPr id="36910" name="Object 101"/>
            <p:cNvGraphicFramePr/>
            <p:nvPr/>
          </p:nvGraphicFramePr>
          <p:xfrm>
            <a:off x="7588" y="7528"/>
            <a:ext cx="1715" cy="1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" name="" r:id="rId5" imgW="685800" imgH="431800" progId="Equation.3">
                    <p:embed/>
                  </p:oleObj>
                </mc:Choice>
                <mc:Fallback>
                  <p:oleObj name="" r:id="rId5" imgW="685800" imgH="431800" progId="Equation.3">
                    <p:embed/>
                    <p:pic>
                      <p:nvPicPr>
                        <p:cNvPr id="0" name="图片 317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588" y="7528"/>
                          <a:ext cx="1715" cy="10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110" name="Line 102"/>
            <p:cNvSpPr/>
            <p:nvPr/>
          </p:nvSpPr>
          <p:spPr>
            <a:xfrm flipV="1">
              <a:off x="9540" y="7680"/>
              <a:ext cx="1348" cy="177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111" name="Freeform 103"/>
            <p:cNvSpPr/>
            <p:nvPr/>
          </p:nvSpPr>
          <p:spPr>
            <a:xfrm>
              <a:off x="10885" y="7670"/>
              <a:ext cx="1843" cy="14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3" y="397"/>
                </a:cxn>
                <a:cxn ang="0">
                  <a:pos x="737" y="567"/>
                </a:cxn>
              </a:cxnLst>
              <a:pathLst>
                <a:path w="737" h="567">
                  <a:moveTo>
                    <a:pt x="0" y="0"/>
                  </a:moveTo>
                  <a:cubicBezTo>
                    <a:pt x="80" y="151"/>
                    <a:pt x="160" y="303"/>
                    <a:pt x="283" y="397"/>
                  </a:cubicBezTo>
                  <a:cubicBezTo>
                    <a:pt x="406" y="491"/>
                    <a:pt x="571" y="529"/>
                    <a:pt x="737" y="567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5" name="Group 104"/>
            <p:cNvGrpSpPr/>
            <p:nvPr/>
          </p:nvGrpSpPr>
          <p:grpSpPr>
            <a:xfrm>
              <a:off x="9540" y="5980"/>
              <a:ext cx="3900" cy="4240"/>
              <a:chOff x="3957" y="2088"/>
              <a:chExt cx="1560" cy="1696"/>
            </a:xfrm>
          </p:grpSpPr>
          <p:sp>
            <p:nvSpPr>
              <p:cNvPr id="37935" name="Line 105"/>
              <p:cNvSpPr/>
              <p:nvPr/>
            </p:nvSpPr>
            <p:spPr>
              <a:xfrm>
                <a:off x="3957" y="3492"/>
                <a:ext cx="156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7936" name="Line 106"/>
              <p:cNvSpPr/>
              <p:nvPr/>
            </p:nvSpPr>
            <p:spPr>
              <a:xfrm flipV="1">
                <a:off x="3957" y="2273"/>
                <a:ext cx="0" cy="121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7937" name="Line 107"/>
              <p:cNvSpPr/>
              <p:nvPr/>
            </p:nvSpPr>
            <p:spPr>
              <a:xfrm>
                <a:off x="4496" y="2415"/>
                <a:ext cx="0" cy="107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8" name="Text Box 108"/>
              <p:cNvSpPr txBox="1"/>
              <p:nvPr/>
            </p:nvSpPr>
            <p:spPr>
              <a:xfrm>
                <a:off x="4383" y="3496"/>
                <a:ext cx="25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39" name="Text Box 109"/>
              <p:cNvSpPr txBox="1"/>
              <p:nvPr/>
            </p:nvSpPr>
            <p:spPr>
              <a:xfrm>
                <a:off x="3984" y="2088"/>
                <a:ext cx="313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k</a:t>
                </a:r>
                <a:endPara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40" name="Text Box 110"/>
              <p:cNvSpPr txBox="1"/>
              <p:nvPr/>
            </p:nvSpPr>
            <p:spPr>
              <a:xfrm>
                <a:off x="5316" y="3431"/>
                <a:ext cx="20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43119" name="Object 111"/>
            <p:cNvGraphicFramePr/>
            <p:nvPr/>
          </p:nvGraphicFramePr>
          <p:xfrm>
            <a:off x="11895" y="7388"/>
            <a:ext cx="1960" cy="1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" name="" r:id="rId7" imgW="774065" imgH="419100" progId="Equation.3">
                    <p:embed/>
                  </p:oleObj>
                </mc:Choice>
                <mc:Fallback>
                  <p:oleObj name="" r:id="rId7" imgW="774065" imgH="419100" progId="Equation.3">
                    <p:embed/>
                    <p:pic>
                      <p:nvPicPr>
                        <p:cNvPr id="0" name="图片 317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895" y="7388"/>
                          <a:ext cx="1960" cy="1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Object 97"/>
          <p:cNvGraphicFramePr/>
          <p:nvPr/>
        </p:nvGraphicFramePr>
        <p:xfrm>
          <a:off x="1441450" y="3016250"/>
          <a:ext cx="249872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9" imgW="1104900" imgH="393700" progId="Equation.3">
                  <p:embed/>
                </p:oleObj>
              </mc:Choice>
              <mc:Fallback>
                <p:oleObj name="" r:id="rId9" imgW="1104900" imgH="393700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41450" y="3016250"/>
                        <a:ext cx="2498725" cy="852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304800" y="1833722"/>
          <a:ext cx="4092575" cy="852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11" imgW="2489200" imgH="469900" progId="Equation.KSEE3">
                  <p:embed/>
                </p:oleObj>
              </mc:Choice>
              <mc:Fallback>
                <p:oleObj name="" r:id="rId11" imgW="2489200" imgH="469900" progId="Equation.KSEE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4800" y="1833722"/>
                        <a:ext cx="4092575" cy="8521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00" grpId="0" bldLvl="0" animBg="1"/>
      <p:bldP spid="4310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98" name="Text Box 46"/>
          <p:cNvSpPr txBox="1"/>
          <p:nvPr/>
        </p:nvSpPr>
        <p:spPr>
          <a:xfrm>
            <a:off x="2956243" y="10160"/>
            <a:ext cx="4262437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sz="360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类     比</a:t>
            </a:r>
            <a:endParaRPr lang="zh-CN" sz="3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46"/>
          <p:cNvSpPr txBox="1"/>
          <p:nvPr/>
        </p:nvSpPr>
        <p:spPr>
          <a:xfrm>
            <a:off x="386715" y="585470"/>
            <a:ext cx="38169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无限长均匀载流圆柱体</a:t>
            </a:r>
            <a:endParaRPr 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46"/>
          <p:cNvSpPr txBox="1"/>
          <p:nvPr/>
        </p:nvSpPr>
        <p:spPr>
          <a:xfrm>
            <a:off x="4526915" y="574040"/>
            <a:ext cx="45389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无限长圆柱面均匀变化磁场</a:t>
            </a:r>
            <a:endParaRPr 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58064" name="Object 74"/>
          <p:cNvGraphicFramePr/>
          <p:nvPr/>
        </p:nvGraphicFramePr>
        <p:xfrm>
          <a:off x="656590" y="1237615"/>
          <a:ext cx="2617470" cy="1207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" name="" r:id="rId1" imgW="1181100" imgH="787400" progId="Equation.3">
                  <p:embed/>
                </p:oleObj>
              </mc:Choice>
              <mc:Fallback>
                <p:oleObj name="" r:id="rId1" imgW="1181100" imgH="787400" progId="Equation.3">
                  <p:embed/>
                  <p:pic>
                    <p:nvPicPr>
                      <p:cNvPr id="0" name="图片 35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6590" y="1237615"/>
                        <a:ext cx="2617470" cy="1207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4"/>
          <p:cNvGraphicFramePr/>
          <p:nvPr/>
        </p:nvGraphicFramePr>
        <p:xfrm>
          <a:off x="5523865" y="1237615"/>
          <a:ext cx="2633980" cy="117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447800" imgH="812800" progId="Equation.3">
                  <p:embed/>
                </p:oleObj>
              </mc:Choice>
              <mc:Fallback>
                <p:oleObj name="" r:id="rId3" imgW="1447800" imgH="812800" progId="Equation.3">
                  <p:embed/>
                  <p:pic>
                    <p:nvPicPr>
                      <p:cNvPr id="0" name="图片 35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23865" y="1237615"/>
                        <a:ext cx="2633980" cy="11734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117" name="Object 133"/>
          <p:cNvGraphicFramePr/>
          <p:nvPr/>
        </p:nvGraphicFramePr>
        <p:xfrm>
          <a:off x="5621655" y="2630170"/>
          <a:ext cx="2593340" cy="817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5" imgW="1295400" imgH="469900" progId="Equation.3">
                  <p:embed/>
                </p:oleObj>
              </mc:Choice>
              <mc:Fallback>
                <p:oleObj name="" r:id="rId5" imgW="1295400" imgH="469900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1655" y="2630170"/>
                        <a:ext cx="2593340" cy="8178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3"/>
          <p:cNvGraphicFramePr/>
          <p:nvPr/>
        </p:nvGraphicFramePr>
        <p:xfrm>
          <a:off x="475615" y="2777490"/>
          <a:ext cx="2329815" cy="59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1066800" imgH="292100" progId="Equation.3">
                  <p:embed/>
                </p:oleObj>
              </mc:Choice>
              <mc:Fallback>
                <p:oleObj name="" r:id="rId7" imgW="1066800" imgH="292100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5615" y="2777490"/>
                        <a:ext cx="2329815" cy="5943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组合 68"/>
          <p:cNvGrpSpPr/>
          <p:nvPr/>
        </p:nvGrpSpPr>
        <p:grpSpPr>
          <a:xfrm>
            <a:off x="557530" y="3416300"/>
            <a:ext cx="2990850" cy="3332480"/>
            <a:chOff x="878" y="5380"/>
            <a:chExt cx="4710" cy="5248"/>
          </a:xfrm>
        </p:grpSpPr>
        <p:grpSp>
          <p:nvGrpSpPr>
            <p:cNvPr id="4" name="Group 30"/>
            <p:cNvGrpSpPr/>
            <p:nvPr/>
          </p:nvGrpSpPr>
          <p:grpSpPr>
            <a:xfrm>
              <a:off x="2225" y="5380"/>
              <a:ext cx="2308" cy="5248"/>
              <a:chOff x="4258" y="171"/>
              <a:chExt cx="923" cy="2099"/>
            </a:xfrm>
          </p:grpSpPr>
          <p:grpSp>
            <p:nvGrpSpPr>
              <p:cNvPr id="101380" name="Group 6"/>
              <p:cNvGrpSpPr/>
              <p:nvPr/>
            </p:nvGrpSpPr>
            <p:grpSpPr>
              <a:xfrm>
                <a:off x="4258" y="555"/>
                <a:ext cx="624" cy="1488"/>
                <a:chOff x="4176" y="1008"/>
                <a:chExt cx="624" cy="1488"/>
              </a:xfrm>
            </p:grpSpPr>
            <p:sp>
              <p:nvSpPr>
                <p:cNvPr id="101381" name="AutoShape 7"/>
                <p:cNvSpPr/>
                <p:nvPr/>
              </p:nvSpPr>
              <p:spPr>
                <a:xfrm>
                  <a:off x="4176" y="1008"/>
                  <a:ext cx="624" cy="1488"/>
                </a:xfrm>
                <a:prstGeom prst="can">
                  <a:avLst>
                    <a:gd name="adj" fmla="val 27269"/>
                  </a:avLst>
                </a:prstGeom>
                <a:solidFill>
                  <a:srgbClr val="CCECFF"/>
                </a:solidFill>
                <a:ln w="38100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sz="3200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382" name="Oval 8"/>
                <p:cNvSpPr/>
                <p:nvPr/>
              </p:nvSpPr>
              <p:spPr>
                <a:xfrm>
                  <a:off x="4176" y="1008"/>
                  <a:ext cx="624" cy="192"/>
                </a:xfrm>
                <a:prstGeom prst="ellipse">
                  <a:avLst/>
                </a:prstGeom>
                <a:solidFill>
                  <a:srgbClr val="FFFF00"/>
                </a:solidFill>
                <a:ln w="38100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sz="3200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383" name="Oval 9"/>
                <p:cNvSpPr/>
                <p:nvPr/>
              </p:nvSpPr>
              <p:spPr>
                <a:xfrm>
                  <a:off x="4176" y="2304"/>
                  <a:ext cx="624" cy="192"/>
                </a:xfrm>
                <a:prstGeom prst="ellipse">
                  <a:avLst/>
                </a:prstGeom>
                <a:solidFill>
                  <a:srgbClr val="FFBB77">
                    <a:alpha val="50194"/>
                  </a:srgbClr>
                </a:solidFill>
                <a:ln w="38100" cap="flat" cmpd="sng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sz="3200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1384" name="Line 10"/>
              <p:cNvSpPr/>
              <p:nvPr/>
            </p:nvSpPr>
            <p:spPr>
              <a:xfrm>
                <a:off x="4594" y="171"/>
                <a:ext cx="0" cy="48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1385" name="Line 11"/>
              <p:cNvSpPr/>
              <p:nvPr/>
            </p:nvSpPr>
            <p:spPr>
              <a:xfrm>
                <a:off x="4594" y="795"/>
                <a:ext cx="0" cy="528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1386" name="Line 12"/>
              <p:cNvSpPr/>
              <p:nvPr/>
            </p:nvSpPr>
            <p:spPr>
              <a:xfrm>
                <a:off x="4594" y="2043"/>
                <a:ext cx="0" cy="227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01387" name="Group 13"/>
              <p:cNvGrpSpPr/>
              <p:nvPr/>
            </p:nvGrpSpPr>
            <p:grpSpPr>
              <a:xfrm>
                <a:off x="4402" y="315"/>
                <a:ext cx="465" cy="384"/>
                <a:chOff x="4272" y="768"/>
                <a:chExt cx="465" cy="384"/>
              </a:xfrm>
            </p:grpSpPr>
            <p:grpSp>
              <p:nvGrpSpPr>
                <p:cNvPr id="101388" name="Group 14"/>
                <p:cNvGrpSpPr/>
                <p:nvPr/>
              </p:nvGrpSpPr>
              <p:grpSpPr>
                <a:xfrm>
                  <a:off x="4272" y="816"/>
                  <a:ext cx="288" cy="336"/>
                  <a:chOff x="4272" y="816"/>
                  <a:chExt cx="288" cy="336"/>
                </a:xfrm>
              </p:grpSpPr>
              <p:sp>
                <p:nvSpPr>
                  <p:cNvPr id="101389" name="Line 15"/>
                  <p:cNvSpPr/>
                  <p:nvPr/>
                </p:nvSpPr>
                <p:spPr>
                  <a:xfrm flipV="1">
                    <a:off x="4272" y="816"/>
                    <a:ext cx="0" cy="288"/>
                  </a:xfrm>
                  <a:prstGeom prst="line">
                    <a:avLst/>
                  </a:prstGeom>
                  <a:ln w="28575" cap="flat" cmpd="sng">
                    <a:solidFill>
                      <a:srgbClr val="FF3300"/>
                    </a:solidFill>
                    <a:prstDash val="solid"/>
                    <a:miter/>
                    <a:headEnd type="none" w="med" len="med"/>
                    <a:tailEnd type="triangle" w="sm" len="med"/>
                  </a:ln>
                </p:spPr>
              </p:sp>
              <p:sp>
                <p:nvSpPr>
                  <p:cNvPr id="101390" name="Line 16"/>
                  <p:cNvSpPr/>
                  <p:nvPr/>
                </p:nvSpPr>
                <p:spPr>
                  <a:xfrm flipV="1">
                    <a:off x="4416" y="912"/>
                    <a:ext cx="0" cy="240"/>
                  </a:xfrm>
                  <a:prstGeom prst="line">
                    <a:avLst/>
                  </a:prstGeom>
                  <a:ln w="28575" cap="flat" cmpd="sng">
                    <a:solidFill>
                      <a:srgbClr val="FF3300"/>
                    </a:solidFill>
                    <a:prstDash val="solid"/>
                    <a:miter/>
                    <a:headEnd type="none" w="med" len="med"/>
                    <a:tailEnd type="triangle" w="sm" len="med"/>
                  </a:ln>
                </p:spPr>
              </p:sp>
              <p:sp>
                <p:nvSpPr>
                  <p:cNvPr id="101391" name="Line 17"/>
                  <p:cNvSpPr/>
                  <p:nvPr/>
                </p:nvSpPr>
                <p:spPr>
                  <a:xfrm flipV="1">
                    <a:off x="4560" y="816"/>
                    <a:ext cx="0" cy="288"/>
                  </a:xfrm>
                  <a:prstGeom prst="line">
                    <a:avLst/>
                  </a:prstGeom>
                  <a:ln w="28575" cap="flat" cmpd="sng">
                    <a:solidFill>
                      <a:srgbClr val="FF3300"/>
                    </a:solidFill>
                    <a:prstDash val="solid"/>
                    <a:miter/>
                    <a:headEnd type="none" w="med" len="med"/>
                    <a:tailEnd type="triangle" w="sm" len="med"/>
                  </a:ln>
                </p:spPr>
              </p:sp>
            </p:grpSp>
            <p:sp>
              <p:nvSpPr>
                <p:cNvPr id="101392" name="Text Box 18"/>
                <p:cNvSpPr txBox="1"/>
                <p:nvPr/>
              </p:nvSpPr>
              <p:spPr>
                <a:xfrm>
                  <a:off x="4560" y="768"/>
                  <a:ext cx="177" cy="2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p>
                  <a:pPr eaLnBrk="0" hangingPunct="0"/>
                  <a:r>
                    <a:rPr lang="en-US" altLang="zh-CN" sz="1800" b="0">
                      <a:latin typeface="Verdana" panose="020B0604030504040204" pitchFamily="34" charset="0"/>
                      <a:ea typeface="宋体" panose="02010600030101010101" pitchFamily="2" charset="-122"/>
                    </a:rPr>
                    <a:t>I</a:t>
                  </a:r>
                  <a:endParaRPr lang="en-US" altLang="zh-CN" sz="1800" b="0"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1393" name="Oval 19"/>
              <p:cNvSpPr/>
              <p:nvPr/>
            </p:nvSpPr>
            <p:spPr>
              <a:xfrm>
                <a:off x="4258" y="1227"/>
                <a:ext cx="624" cy="192"/>
              </a:xfrm>
              <a:prstGeom prst="ellipse">
                <a:avLst/>
              </a:prstGeom>
              <a:solidFill>
                <a:srgbClr val="FFFF00">
                  <a:alpha val="50194"/>
                </a:srgbClr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sz="32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94" name="Line 21"/>
              <p:cNvSpPr/>
              <p:nvPr/>
            </p:nvSpPr>
            <p:spPr>
              <a:xfrm>
                <a:off x="4594" y="1323"/>
                <a:ext cx="480" cy="192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sp>
          <p:sp>
            <p:nvSpPr>
              <p:cNvPr id="101395" name="Line 26"/>
              <p:cNvSpPr/>
              <p:nvPr/>
            </p:nvSpPr>
            <p:spPr>
              <a:xfrm>
                <a:off x="4594" y="1371"/>
                <a:ext cx="0" cy="528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01396" name="Group 27"/>
              <p:cNvGrpSpPr/>
              <p:nvPr/>
            </p:nvGrpSpPr>
            <p:grpSpPr>
              <a:xfrm>
                <a:off x="4978" y="1467"/>
                <a:ext cx="203" cy="288"/>
                <a:chOff x="4848" y="1920"/>
                <a:chExt cx="203" cy="288"/>
              </a:xfrm>
            </p:grpSpPr>
            <p:sp>
              <p:nvSpPr>
                <p:cNvPr id="101397" name="Oval 28"/>
                <p:cNvSpPr/>
                <p:nvPr/>
              </p:nvSpPr>
              <p:spPr>
                <a:xfrm>
                  <a:off x="4896" y="1920"/>
                  <a:ext cx="96" cy="96"/>
                </a:xfrm>
                <a:prstGeom prst="ellipse">
                  <a:avLst/>
                </a:prstGeom>
                <a:solidFill>
                  <a:srgbClr val="66FFFF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sz="3200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398" name="Text Box 29"/>
                <p:cNvSpPr txBox="1"/>
                <p:nvPr/>
              </p:nvSpPr>
              <p:spPr>
                <a:xfrm>
                  <a:off x="4848" y="1977"/>
                  <a:ext cx="203" cy="2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p>
                  <a:pPr eaLnBrk="0" hangingPunct="0"/>
                  <a:r>
                    <a:rPr lang="en-US" altLang="zh-CN" sz="1800" b="0">
                      <a:latin typeface="Verdana" panose="020B0604030504040204" pitchFamily="34" charset="0"/>
                      <a:ea typeface="宋体" panose="02010600030101010101" pitchFamily="2" charset="-122"/>
                    </a:rPr>
                    <a:t>P</a:t>
                  </a:r>
                  <a:endParaRPr lang="en-US" altLang="zh-CN" sz="1800" b="0"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37989" name="Oval 69"/>
            <p:cNvSpPr/>
            <p:nvPr/>
          </p:nvSpPr>
          <p:spPr>
            <a:xfrm>
              <a:off x="2558" y="8128"/>
              <a:ext cx="960" cy="240"/>
            </a:xfrm>
            <a:prstGeom prst="ellipse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91" name="Oval 71"/>
            <p:cNvSpPr/>
            <p:nvPr/>
          </p:nvSpPr>
          <p:spPr>
            <a:xfrm>
              <a:off x="878" y="7648"/>
              <a:ext cx="4080" cy="1200"/>
            </a:xfrm>
            <a:prstGeom prst="ellipse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Group 72"/>
            <p:cNvGrpSpPr/>
            <p:nvPr/>
          </p:nvGrpSpPr>
          <p:grpSpPr>
            <a:xfrm>
              <a:off x="4238" y="8128"/>
              <a:ext cx="1350" cy="600"/>
              <a:chOff x="4944" y="1728"/>
              <a:chExt cx="540" cy="240"/>
            </a:xfrm>
          </p:grpSpPr>
          <p:sp>
            <p:nvSpPr>
              <p:cNvPr id="101402" name="Line 73"/>
              <p:cNvSpPr/>
              <p:nvPr/>
            </p:nvSpPr>
            <p:spPr>
              <a:xfrm flipV="1">
                <a:off x="4944" y="1872"/>
                <a:ext cx="384" cy="96"/>
              </a:xfrm>
              <a:prstGeom prst="line">
                <a:avLst/>
              </a:prstGeom>
              <a:ln w="38100" cap="flat" cmpd="sng">
                <a:solidFill>
                  <a:srgbClr val="0066FF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sp>
          <p:graphicFrame>
            <p:nvGraphicFramePr>
              <p:cNvPr id="101403" name="Object 74"/>
              <p:cNvGraphicFramePr/>
              <p:nvPr/>
            </p:nvGraphicFramePr>
            <p:xfrm>
              <a:off x="5328" y="1728"/>
              <a:ext cx="156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60" name="" r:id="rId9" imgW="152400" imgH="203200" progId="Equation.3">
                      <p:embed/>
                    </p:oleObj>
                  </mc:Choice>
                  <mc:Fallback>
                    <p:oleObj name="" r:id="rId9" imgW="152400" imgH="203200" progId="Equation.3">
                      <p:embed/>
                      <p:pic>
                        <p:nvPicPr>
                          <p:cNvPr id="0" name="图片 3559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328" y="1728"/>
                            <a:ext cx="156" cy="20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7" name="Object 133"/>
          <p:cNvGraphicFramePr/>
          <p:nvPr/>
        </p:nvGraphicFramePr>
        <p:xfrm>
          <a:off x="491173" y="2763838"/>
          <a:ext cx="260858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1" imgW="1193800" imgH="292100" progId="Equation.3">
                  <p:embed/>
                </p:oleObj>
              </mc:Choice>
              <mc:Fallback>
                <p:oleObj name="" r:id="rId11" imgW="1193800" imgH="292100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1173" y="2763838"/>
                        <a:ext cx="260858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/>
          <p:cNvGrpSpPr/>
          <p:nvPr/>
        </p:nvGrpSpPr>
        <p:grpSpPr>
          <a:xfrm>
            <a:off x="5711190" y="4025900"/>
            <a:ext cx="2712085" cy="2292350"/>
            <a:chOff x="2118" y="2930"/>
            <a:chExt cx="4271" cy="3610"/>
          </a:xfrm>
        </p:grpSpPr>
        <p:grpSp>
          <p:nvGrpSpPr>
            <p:cNvPr id="41" name="Group 57"/>
            <p:cNvGrpSpPr/>
            <p:nvPr/>
          </p:nvGrpSpPr>
          <p:grpSpPr>
            <a:xfrm>
              <a:off x="2615" y="3368"/>
              <a:ext cx="2640" cy="2640"/>
              <a:chOff x="4128" y="960"/>
              <a:chExt cx="1056" cy="1056"/>
            </a:xfrm>
          </p:grpSpPr>
          <p:sp>
            <p:nvSpPr>
              <p:cNvPr id="37892" name="Oval 58"/>
              <p:cNvSpPr/>
              <p:nvPr/>
            </p:nvSpPr>
            <p:spPr>
              <a:xfrm>
                <a:off x="4128" y="960"/>
                <a:ext cx="1056" cy="1056"/>
              </a:xfrm>
              <a:prstGeom prst="ellipse">
                <a:avLst/>
              </a:prstGeom>
              <a:noFill/>
              <a:ln w="57150" cap="flat" cmpd="thickThin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7893" name="Group 59"/>
              <p:cNvGrpSpPr/>
              <p:nvPr/>
            </p:nvGrpSpPr>
            <p:grpSpPr>
              <a:xfrm>
                <a:off x="4320" y="1152"/>
                <a:ext cx="672" cy="672"/>
                <a:chOff x="4320" y="1152"/>
                <a:chExt cx="672" cy="672"/>
              </a:xfrm>
            </p:grpSpPr>
            <p:grpSp>
              <p:nvGrpSpPr>
                <p:cNvPr id="37894" name="Group 60"/>
                <p:cNvGrpSpPr/>
                <p:nvPr/>
              </p:nvGrpSpPr>
              <p:grpSpPr>
                <a:xfrm>
                  <a:off x="4368" y="1152"/>
                  <a:ext cx="96" cy="96"/>
                  <a:chOff x="4080" y="2448"/>
                  <a:chExt cx="768" cy="768"/>
                </a:xfrm>
              </p:grpSpPr>
              <p:sp>
                <p:nvSpPr>
                  <p:cNvPr id="37895" name="Line 61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7896" name="Line 62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7897" name="Group 63"/>
                <p:cNvGrpSpPr/>
                <p:nvPr/>
              </p:nvGrpSpPr>
              <p:grpSpPr>
                <a:xfrm>
                  <a:off x="4848" y="1152"/>
                  <a:ext cx="96" cy="96"/>
                  <a:chOff x="4080" y="2448"/>
                  <a:chExt cx="768" cy="768"/>
                </a:xfrm>
              </p:grpSpPr>
              <p:sp>
                <p:nvSpPr>
                  <p:cNvPr id="37898" name="Line 64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7899" name="Line 65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7900" name="Group 66"/>
                <p:cNvGrpSpPr/>
                <p:nvPr/>
              </p:nvGrpSpPr>
              <p:grpSpPr>
                <a:xfrm>
                  <a:off x="4848" y="1728"/>
                  <a:ext cx="96" cy="96"/>
                  <a:chOff x="4080" y="2448"/>
                  <a:chExt cx="768" cy="768"/>
                </a:xfrm>
              </p:grpSpPr>
              <p:sp>
                <p:nvSpPr>
                  <p:cNvPr id="37901" name="Line 67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7902" name="Line 68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7903" name="Group 69"/>
                <p:cNvGrpSpPr/>
                <p:nvPr/>
              </p:nvGrpSpPr>
              <p:grpSpPr>
                <a:xfrm>
                  <a:off x="4368" y="1728"/>
                  <a:ext cx="96" cy="96"/>
                  <a:chOff x="4080" y="2448"/>
                  <a:chExt cx="768" cy="768"/>
                </a:xfrm>
              </p:grpSpPr>
              <p:sp>
                <p:nvSpPr>
                  <p:cNvPr id="37904" name="Line 70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7905" name="Line 71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7906" name="Group 72"/>
                <p:cNvGrpSpPr/>
                <p:nvPr/>
              </p:nvGrpSpPr>
              <p:grpSpPr>
                <a:xfrm>
                  <a:off x="4320" y="1440"/>
                  <a:ext cx="96" cy="96"/>
                  <a:chOff x="4080" y="2448"/>
                  <a:chExt cx="768" cy="768"/>
                </a:xfrm>
              </p:grpSpPr>
              <p:sp>
                <p:nvSpPr>
                  <p:cNvPr id="37907" name="Line 73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7908" name="Line 74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7909" name="Group 75"/>
                <p:cNvGrpSpPr/>
                <p:nvPr/>
              </p:nvGrpSpPr>
              <p:grpSpPr>
                <a:xfrm>
                  <a:off x="4608" y="1440"/>
                  <a:ext cx="96" cy="96"/>
                  <a:chOff x="4080" y="2448"/>
                  <a:chExt cx="768" cy="768"/>
                </a:xfrm>
              </p:grpSpPr>
              <p:sp>
                <p:nvSpPr>
                  <p:cNvPr id="37910" name="Line 76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7911" name="Line 77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7912" name="Group 78"/>
                <p:cNvGrpSpPr/>
                <p:nvPr/>
              </p:nvGrpSpPr>
              <p:grpSpPr>
                <a:xfrm>
                  <a:off x="4896" y="1440"/>
                  <a:ext cx="96" cy="96"/>
                  <a:chOff x="4080" y="2448"/>
                  <a:chExt cx="768" cy="768"/>
                </a:xfrm>
              </p:grpSpPr>
              <p:sp>
                <p:nvSpPr>
                  <p:cNvPr id="37913" name="Line 79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7914" name="Line 80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7915" name="Group 81"/>
                <p:cNvGrpSpPr/>
                <p:nvPr/>
              </p:nvGrpSpPr>
              <p:grpSpPr>
                <a:xfrm>
                  <a:off x="4608" y="1728"/>
                  <a:ext cx="96" cy="96"/>
                  <a:chOff x="4080" y="2448"/>
                  <a:chExt cx="768" cy="768"/>
                </a:xfrm>
              </p:grpSpPr>
              <p:sp>
                <p:nvSpPr>
                  <p:cNvPr id="37916" name="Line 82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7917" name="Line 83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7918" name="Group 84"/>
                <p:cNvGrpSpPr/>
                <p:nvPr/>
              </p:nvGrpSpPr>
              <p:grpSpPr>
                <a:xfrm>
                  <a:off x="4608" y="1152"/>
                  <a:ext cx="96" cy="96"/>
                  <a:chOff x="4080" y="2448"/>
                  <a:chExt cx="768" cy="768"/>
                </a:xfrm>
              </p:grpSpPr>
              <p:sp>
                <p:nvSpPr>
                  <p:cNvPr id="37919" name="Line 85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7920" name="Line 86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</p:grpSp>
        <p:grpSp>
          <p:nvGrpSpPr>
            <p:cNvPr id="42" name="Group 87"/>
            <p:cNvGrpSpPr/>
            <p:nvPr/>
          </p:nvGrpSpPr>
          <p:grpSpPr>
            <a:xfrm>
              <a:off x="3890" y="4048"/>
              <a:ext cx="1843" cy="720"/>
              <a:chOff x="4656" y="1203"/>
              <a:chExt cx="288" cy="304"/>
            </a:xfrm>
          </p:grpSpPr>
          <p:sp>
            <p:nvSpPr>
              <p:cNvPr id="37922" name="Line 88"/>
              <p:cNvSpPr/>
              <p:nvPr/>
            </p:nvSpPr>
            <p:spPr>
              <a:xfrm>
                <a:off x="4656" y="148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7923" name="Text Box 89"/>
              <p:cNvSpPr txBox="1"/>
              <p:nvPr/>
            </p:nvSpPr>
            <p:spPr>
              <a:xfrm>
                <a:off x="4689" y="1203"/>
                <a:ext cx="79" cy="30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/>
                <a:r>
                  <a:rPr lang="en-US" altLang="zh-CN" sz="2400">
                    <a:solidFill>
                      <a:srgbClr val="008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6900" name="Arc 90"/>
            <p:cNvSpPr/>
            <p:nvPr/>
          </p:nvSpPr>
          <p:spPr>
            <a:xfrm>
              <a:off x="2118" y="2930"/>
              <a:ext cx="3552" cy="3610"/>
            </a:xfrm>
            <a:custGeom>
              <a:avLst/>
              <a:gdLst/>
              <a:ahLst/>
              <a:cxnLst>
                <a:cxn ang="0">
                  <a:pos x="1673838" y="2106343"/>
                </a:cxn>
                <a:cxn ang="0">
                  <a:pos x="1676025" y="2105093"/>
                </a:cxn>
                <a:cxn ang="0">
                  <a:pos x="1124744" y="1124744"/>
                </a:cxn>
              </a:cxnLst>
              <a:pathLst>
                <a:path w="43200" h="43200" fill="none">
                  <a:moveTo>
                    <a:pt x="32145" y="40451"/>
                  </a:moveTo>
                  <a:cubicBezTo>
                    <a:pt x="28922" y="42253"/>
                    <a:pt x="25292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9404"/>
                    <a:pt x="38989" y="36602"/>
                    <a:pt x="32187" y="40427"/>
                  </a:cubicBezTo>
                </a:path>
                <a:path w="43200" h="43200" stroke="0">
                  <a:moveTo>
                    <a:pt x="32145" y="40451"/>
                  </a:moveTo>
                  <a:cubicBezTo>
                    <a:pt x="28922" y="42253"/>
                    <a:pt x="25292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9404"/>
                    <a:pt x="38989" y="36602"/>
                    <a:pt x="32187" y="40427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3" name="Group 91"/>
            <p:cNvGrpSpPr/>
            <p:nvPr/>
          </p:nvGrpSpPr>
          <p:grpSpPr>
            <a:xfrm>
              <a:off x="5733" y="3810"/>
              <a:ext cx="657" cy="950"/>
              <a:chOff x="4944" y="1156"/>
              <a:chExt cx="263" cy="380"/>
            </a:xfrm>
          </p:grpSpPr>
          <p:sp>
            <p:nvSpPr>
              <p:cNvPr id="37926" name="Line 92"/>
              <p:cNvSpPr/>
              <p:nvPr/>
            </p:nvSpPr>
            <p:spPr>
              <a:xfrm>
                <a:off x="4944" y="1200"/>
                <a:ext cx="0" cy="336"/>
              </a:xfrm>
              <a:prstGeom prst="line">
                <a:avLst/>
              </a:prstGeom>
              <a:ln w="38100" cap="flat" cmpd="sng">
                <a:solidFill>
                  <a:srgbClr val="0033CC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  <p:sp>
            <p:nvSpPr>
              <p:cNvPr id="37927" name="Text Box 93"/>
              <p:cNvSpPr txBox="1"/>
              <p:nvPr/>
            </p:nvSpPr>
            <p:spPr>
              <a:xfrm>
                <a:off x="4944" y="1156"/>
                <a:ext cx="263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/>
                <a:r>
                  <a:rPr lang="en-US" altLang="zh-CN" sz="1800">
                    <a:solidFill>
                      <a:srgbClr val="00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r>
                  <a:rPr lang="en-US" altLang="zh-CN" sz="1800" baseline="-25000" dirty="0">
                    <a:solidFill>
                      <a:srgbClr val="00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k</a:t>
                </a:r>
                <a:endParaRPr lang="en-US" altLang="zh-CN" sz="1800" baseline="-25000" dirty="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5497830" y="3376930"/>
            <a:ext cx="2987675" cy="3332480"/>
            <a:chOff x="8897" y="5430"/>
            <a:chExt cx="4705" cy="5248"/>
          </a:xfrm>
        </p:grpSpPr>
        <p:grpSp>
          <p:nvGrpSpPr>
            <p:cNvPr id="45" name="Group 30"/>
            <p:cNvGrpSpPr/>
            <p:nvPr/>
          </p:nvGrpSpPr>
          <p:grpSpPr>
            <a:xfrm>
              <a:off x="10203" y="5430"/>
              <a:ext cx="2040" cy="5248"/>
              <a:chOff x="4258" y="171"/>
              <a:chExt cx="816" cy="2099"/>
            </a:xfrm>
          </p:grpSpPr>
          <p:grpSp>
            <p:nvGrpSpPr>
              <p:cNvPr id="46" name="Group 6"/>
              <p:cNvGrpSpPr/>
              <p:nvPr/>
            </p:nvGrpSpPr>
            <p:grpSpPr>
              <a:xfrm>
                <a:off x="4258" y="555"/>
                <a:ext cx="624" cy="1488"/>
                <a:chOff x="4176" y="1008"/>
                <a:chExt cx="624" cy="1488"/>
              </a:xfrm>
            </p:grpSpPr>
            <p:sp>
              <p:nvSpPr>
                <p:cNvPr id="47" name="AutoShape 7"/>
                <p:cNvSpPr/>
                <p:nvPr/>
              </p:nvSpPr>
              <p:spPr>
                <a:xfrm>
                  <a:off x="4176" y="1008"/>
                  <a:ext cx="624" cy="1488"/>
                </a:xfrm>
                <a:prstGeom prst="can">
                  <a:avLst>
                    <a:gd name="adj" fmla="val 27269"/>
                  </a:avLst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sz="3200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Oval 8"/>
                <p:cNvSpPr/>
                <p:nvPr/>
              </p:nvSpPr>
              <p:spPr>
                <a:xfrm>
                  <a:off x="4176" y="1008"/>
                  <a:ext cx="624" cy="192"/>
                </a:xfrm>
                <a:prstGeom prst="ellipse">
                  <a:avLst/>
                </a:prstGeom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ang="5400000" scaled="0"/>
                </a:gradFill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sz="3200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Oval 9"/>
                <p:cNvSpPr/>
                <p:nvPr/>
              </p:nvSpPr>
              <p:spPr>
                <a:xfrm>
                  <a:off x="4176" y="2304"/>
                  <a:ext cx="624" cy="192"/>
                </a:xfrm>
                <a:prstGeom prst="ellipse">
                  <a:avLst/>
                </a:prstGeom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ang="5400000" scaled="0"/>
                </a:gradFill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sz="3200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0" name="Line 10"/>
              <p:cNvSpPr/>
              <p:nvPr/>
            </p:nvSpPr>
            <p:spPr>
              <a:xfrm>
                <a:off x="4594" y="171"/>
                <a:ext cx="0" cy="48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" name="Line 11"/>
              <p:cNvSpPr/>
              <p:nvPr/>
            </p:nvSpPr>
            <p:spPr>
              <a:xfrm>
                <a:off x="4594" y="795"/>
                <a:ext cx="0" cy="528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" name="Line 12"/>
              <p:cNvSpPr/>
              <p:nvPr/>
            </p:nvSpPr>
            <p:spPr>
              <a:xfrm>
                <a:off x="4594" y="2043"/>
                <a:ext cx="0" cy="227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3" name="Group 14"/>
              <p:cNvGrpSpPr/>
              <p:nvPr/>
            </p:nvGrpSpPr>
            <p:grpSpPr>
              <a:xfrm rot="0">
                <a:off x="4402" y="363"/>
                <a:ext cx="288" cy="336"/>
                <a:chOff x="4272" y="816"/>
                <a:chExt cx="288" cy="336"/>
              </a:xfrm>
            </p:grpSpPr>
            <p:sp>
              <p:nvSpPr>
                <p:cNvPr id="54" name="Line 15"/>
                <p:cNvSpPr/>
                <p:nvPr/>
              </p:nvSpPr>
              <p:spPr>
                <a:xfrm flipV="1">
                  <a:off x="4272" y="816"/>
                  <a:ext cx="0" cy="288"/>
                </a:xfrm>
                <a:prstGeom prst="line">
                  <a:avLst/>
                </a:prstGeom>
                <a:ln w="28575" cap="flat" cmpd="sng">
                  <a:solidFill>
                    <a:srgbClr val="C00000"/>
                  </a:solidFill>
                  <a:prstDash val="solid"/>
                  <a:miter/>
                  <a:headEnd type="triangle" w="med" len="med"/>
                  <a:tailEnd type="none" w="sm" len="med"/>
                </a:ln>
              </p:spPr>
            </p:sp>
            <p:sp>
              <p:nvSpPr>
                <p:cNvPr id="55" name="Line 16"/>
                <p:cNvSpPr/>
                <p:nvPr/>
              </p:nvSpPr>
              <p:spPr>
                <a:xfrm flipV="1">
                  <a:off x="4416" y="912"/>
                  <a:ext cx="0" cy="240"/>
                </a:xfrm>
                <a:prstGeom prst="line">
                  <a:avLst/>
                </a:prstGeom>
                <a:ln w="28575" cap="flat" cmpd="sng">
                  <a:solidFill>
                    <a:srgbClr val="C00000"/>
                  </a:solidFill>
                  <a:prstDash val="solid"/>
                  <a:miter/>
                  <a:headEnd type="triangle" w="med" len="med"/>
                  <a:tailEnd type="none" w="sm" len="med"/>
                </a:ln>
              </p:spPr>
            </p:sp>
            <p:sp>
              <p:nvSpPr>
                <p:cNvPr id="56" name="Line 17"/>
                <p:cNvSpPr/>
                <p:nvPr/>
              </p:nvSpPr>
              <p:spPr>
                <a:xfrm flipV="1">
                  <a:off x="4560" y="816"/>
                  <a:ext cx="0" cy="288"/>
                </a:xfrm>
                <a:prstGeom prst="line">
                  <a:avLst/>
                </a:prstGeom>
                <a:ln w="28575" cap="flat" cmpd="sng">
                  <a:solidFill>
                    <a:srgbClr val="C00000"/>
                  </a:solidFill>
                  <a:prstDash val="solid"/>
                  <a:miter/>
                  <a:headEnd type="triangle" w="med" len="med"/>
                  <a:tailEnd type="none" w="sm" len="med"/>
                </a:ln>
              </p:spPr>
            </p:sp>
          </p:grpSp>
          <p:sp>
            <p:nvSpPr>
              <p:cNvPr id="57" name="Line 21"/>
              <p:cNvSpPr/>
              <p:nvPr/>
            </p:nvSpPr>
            <p:spPr>
              <a:xfrm>
                <a:off x="4594" y="1323"/>
                <a:ext cx="480" cy="192"/>
              </a:xfrm>
              <a:prstGeom prst="line">
                <a:avLst/>
              </a:prstGeom>
              <a:ln w="28575" cap="flat" cmpd="sng">
                <a:solidFill>
                  <a:srgbClr val="0070C0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sp>
          <p:sp>
            <p:nvSpPr>
              <p:cNvPr id="58" name="Line 26"/>
              <p:cNvSpPr/>
              <p:nvPr/>
            </p:nvSpPr>
            <p:spPr>
              <a:xfrm>
                <a:off x="4594" y="1371"/>
                <a:ext cx="0" cy="528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9" name="Oval 71"/>
            <p:cNvSpPr/>
            <p:nvPr/>
          </p:nvSpPr>
          <p:spPr>
            <a:xfrm>
              <a:off x="8897" y="7788"/>
              <a:ext cx="4080" cy="1200"/>
            </a:xfrm>
            <a:prstGeom prst="ellipse">
              <a:avLst/>
            </a:prstGeom>
            <a:noFill/>
            <a:ln w="28575" cap="flat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32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0" name="Group 72"/>
            <p:cNvGrpSpPr/>
            <p:nvPr/>
          </p:nvGrpSpPr>
          <p:grpSpPr>
            <a:xfrm>
              <a:off x="12257" y="8133"/>
              <a:ext cx="1345" cy="735"/>
              <a:chOff x="4972" y="1702"/>
              <a:chExt cx="538" cy="294"/>
            </a:xfrm>
          </p:grpSpPr>
          <p:sp>
            <p:nvSpPr>
              <p:cNvPr id="61" name="Line 73"/>
              <p:cNvSpPr/>
              <p:nvPr/>
            </p:nvSpPr>
            <p:spPr>
              <a:xfrm flipV="1">
                <a:off x="4972" y="1900"/>
                <a:ext cx="384" cy="96"/>
              </a:xfrm>
              <a:prstGeom prst="line">
                <a:avLst/>
              </a:prstGeom>
              <a:ln w="38100" cap="flat" cmpd="sng">
                <a:solidFill>
                  <a:srgbClr val="0066FF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sp>
          <p:graphicFrame>
            <p:nvGraphicFramePr>
              <p:cNvPr id="62" name="Object 74"/>
              <p:cNvGraphicFramePr/>
              <p:nvPr/>
            </p:nvGraphicFramePr>
            <p:xfrm>
              <a:off x="5302" y="1702"/>
              <a:ext cx="208" cy="2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" name="" r:id="rId13" imgW="203200" imgH="254000" progId="Equation.3">
                      <p:embed/>
                    </p:oleObj>
                  </mc:Choice>
                  <mc:Fallback>
                    <p:oleObj name="" r:id="rId13" imgW="203200" imgH="254000" progId="Equation.3">
                      <p:embed/>
                      <p:pic>
                        <p:nvPicPr>
                          <p:cNvPr id="0" name="图片 3559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5302" y="1702"/>
                            <a:ext cx="208" cy="26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4" name="对象 6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104" y="5852"/>
            <a:ext cx="559" cy="9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15" imgW="241300" imgH="419100" progId="Equation.KSEE3">
                    <p:embed/>
                  </p:oleObj>
                </mc:Choice>
                <mc:Fallback>
                  <p:oleObj name="" r:id="rId15" imgW="241300" imgH="419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104" y="5852"/>
                          <a:ext cx="559" cy="9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3191" name="Object 14"/>
          <p:cNvGraphicFramePr/>
          <p:nvPr/>
        </p:nvGraphicFramePr>
        <p:xfrm>
          <a:off x="834390" y="1541780"/>
          <a:ext cx="1520190" cy="58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3" name="" r:id="rId17" imgW="685800" imgH="292100" progId="Equation.3">
                  <p:embed/>
                </p:oleObj>
              </mc:Choice>
              <mc:Fallback>
                <p:oleObj name="" r:id="rId17" imgW="685800" imgH="292100" progId="Equation.3">
                  <p:embed/>
                  <p:pic>
                    <p:nvPicPr>
                      <p:cNvPr id="0" name="图片 345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34390" y="1541780"/>
                        <a:ext cx="1520190" cy="5835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4"/>
          <p:cNvGraphicFramePr/>
          <p:nvPr/>
        </p:nvGraphicFramePr>
        <p:xfrm>
          <a:off x="5817870" y="1532255"/>
          <a:ext cx="1661160" cy="58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19" imgW="749300" imgH="292100" progId="Equation.3">
                  <p:embed/>
                </p:oleObj>
              </mc:Choice>
              <mc:Fallback>
                <p:oleObj name="" r:id="rId19" imgW="749300" imgH="292100" progId="Equation.3">
                  <p:embed/>
                  <p:pic>
                    <p:nvPicPr>
                      <p:cNvPr id="0" name="图片 345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817870" y="1532255"/>
                        <a:ext cx="1661160" cy="5835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8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258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9531" name="Text Box 43"/>
          <p:cNvSpPr txBox="1"/>
          <p:nvPr/>
        </p:nvSpPr>
        <p:spPr>
          <a:xfrm>
            <a:off x="4128135" y="2639695"/>
            <a:ext cx="4871085" cy="521970"/>
          </a:xfrm>
          <a:prstGeom prst="rect">
            <a:avLst/>
          </a:prstGeom>
          <a:noFill/>
          <a:ln w="1905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har char="•"/>
            </a:pPr>
            <a:r>
              <a:rPr lang="zh-CN" altLang="en-US" sz="2400" dirty="0">
                <a:latin typeface="Bookman Old Style" panose="02050604050505020204" pitchFamily="18" charset="0"/>
                <a:ea typeface="宋体" panose="02010600030101010101" pitchFamily="2" charset="-122"/>
              </a:rPr>
              <a:t>无限长载流圆柱体</a:t>
            </a:r>
            <a:r>
              <a:rPr lang="zh-CN" altLang="en-US" dirty="0">
                <a:solidFill>
                  <a:srgbClr val="FF0000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磁场 </a:t>
            </a:r>
            <a:r>
              <a:rPr lang="zh-CN" altLang="en-US" sz="2400" dirty="0">
                <a:solidFill>
                  <a:schemeClr val="tx1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（轴对称）</a:t>
            </a:r>
            <a:endParaRPr lang="zh-CN" altLang="en-US" sz="2400" dirty="0">
              <a:solidFill>
                <a:schemeClr val="tx1"/>
              </a:solidFill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58064" name="Object 74"/>
          <p:cNvGraphicFramePr/>
          <p:nvPr/>
        </p:nvGraphicFramePr>
        <p:xfrm>
          <a:off x="4971415" y="3190875"/>
          <a:ext cx="2959735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" name="" r:id="rId1" imgW="1181100" imgH="787400" progId="Equation.3">
                  <p:embed/>
                </p:oleObj>
              </mc:Choice>
              <mc:Fallback>
                <p:oleObj name="" r:id="rId1" imgW="1181100" imgH="787400" progId="Equation.3">
                  <p:embed/>
                  <p:pic>
                    <p:nvPicPr>
                      <p:cNvPr id="0" name="图片 35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71415" y="3190875"/>
                        <a:ext cx="2959735" cy="1438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43"/>
          <p:cNvSpPr txBox="1"/>
          <p:nvPr/>
        </p:nvSpPr>
        <p:spPr>
          <a:xfrm>
            <a:off x="4079240" y="4879975"/>
            <a:ext cx="5170805" cy="1229995"/>
          </a:xfrm>
          <a:prstGeom prst="rect">
            <a:avLst/>
          </a:prstGeom>
          <a:noFill/>
          <a:ln w="19050">
            <a:noFill/>
          </a:ln>
        </p:spPr>
        <p:txBody>
          <a:bodyPr wrap="square" anchor="t">
            <a:spAutoFit/>
          </a:bodyPr>
          <a:p>
            <a:pPr>
              <a:lnSpc>
                <a:spcPct val="50000"/>
              </a:lnSpc>
              <a:spcBef>
                <a:spcPct val="50000"/>
              </a:spcBef>
              <a:buChar char="•"/>
            </a:pPr>
            <a:r>
              <a:rPr lang="zh-CN" sz="2400">
                <a:sym typeface="+mn-ea"/>
              </a:rPr>
              <a:t>柱面内均匀变化磁场产生</a:t>
            </a:r>
            <a:r>
              <a:rPr lang="zh-CN">
                <a:solidFill>
                  <a:srgbClr val="FF0000"/>
                </a:solidFill>
                <a:sym typeface="+mn-ea"/>
              </a:rPr>
              <a:t>感生电场</a:t>
            </a:r>
            <a:endParaRPr lang="zh-CN">
              <a:solidFill>
                <a:srgbClr val="FF0000"/>
              </a:solidFill>
              <a:sym typeface="+mn-ea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轴对称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Object 74"/>
          <p:cNvGraphicFramePr/>
          <p:nvPr/>
        </p:nvGraphicFramePr>
        <p:xfrm>
          <a:off x="5020945" y="5316220"/>
          <a:ext cx="3335655" cy="151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447800" imgH="812800" progId="Equation.3">
                  <p:embed/>
                </p:oleObj>
              </mc:Choice>
              <mc:Fallback>
                <p:oleObj name="" r:id="rId3" imgW="1447800" imgH="812800" progId="Equation.3">
                  <p:embed/>
                  <p:pic>
                    <p:nvPicPr>
                      <p:cNvPr id="0" name="图片 35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0945" y="5316220"/>
                        <a:ext cx="3335655" cy="15125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4"/>
          <p:cNvGraphicFramePr/>
          <p:nvPr/>
        </p:nvGraphicFramePr>
        <p:xfrm>
          <a:off x="4878070" y="919480"/>
          <a:ext cx="3363595" cy="1499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384300" imgH="862965" progId="Equation.3">
                  <p:embed/>
                </p:oleObj>
              </mc:Choice>
              <mc:Fallback>
                <p:oleObj name="" r:id="rId5" imgW="1384300" imgH="862965" progId="Equation.3">
                  <p:embed/>
                  <p:pic>
                    <p:nvPicPr>
                      <p:cNvPr id="0" name="图片 357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8070" y="919480"/>
                        <a:ext cx="3363595" cy="14998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3"/>
          <p:cNvSpPr txBox="1"/>
          <p:nvPr/>
        </p:nvSpPr>
        <p:spPr>
          <a:xfrm>
            <a:off x="4055110" y="486410"/>
            <a:ext cx="4944110" cy="521970"/>
          </a:xfrm>
          <a:prstGeom prst="rect">
            <a:avLst/>
          </a:prstGeom>
          <a:noFill/>
          <a:ln w="1905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har char="•"/>
            </a:pPr>
            <a:r>
              <a:rPr lang="zh-CN" altLang="en-US" sz="2400" dirty="0">
                <a:latin typeface="Bookman Old Style" panose="02050604050505020204" pitchFamily="18" charset="0"/>
                <a:ea typeface="宋体" panose="02010600030101010101" pitchFamily="2" charset="-122"/>
              </a:rPr>
              <a:t>均匀带电球体的</a:t>
            </a:r>
            <a:r>
              <a:rPr lang="zh-CN" altLang="en-US" dirty="0">
                <a:solidFill>
                  <a:srgbClr val="FF0000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电场 </a:t>
            </a:r>
            <a:r>
              <a:rPr lang="zh-CN" altLang="en-US" sz="2400" dirty="0">
                <a:solidFill>
                  <a:schemeClr val="tx1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（球对称）</a:t>
            </a:r>
            <a:endParaRPr lang="zh-CN" altLang="en-US" sz="2400" dirty="0">
              <a:solidFill>
                <a:schemeClr val="tx1"/>
              </a:solidFill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grpSp>
        <p:nvGrpSpPr>
          <p:cNvPr id="12" name="组合 299013"/>
          <p:cNvGrpSpPr/>
          <p:nvPr/>
        </p:nvGrpSpPr>
        <p:grpSpPr>
          <a:xfrm>
            <a:off x="68580" y="224155"/>
            <a:ext cx="3792220" cy="1930242"/>
            <a:chOff x="554" y="2002"/>
            <a:chExt cx="3266" cy="1852"/>
          </a:xfrm>
        </p:grpSpPr>
        <p:sp>
          <p:nvSpPr>
            <p:cNvPr id="77829" name="矩形 299014"/>
            <p:cNvSpPr/>
            <p:nvPr/>
          </p:nvSpPr>
          <p:spPr>
            <a:xfrm>
              <a:off x="1134" y="3368"/>
              <a:ext cx="255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2075" tIns="46038" rIns="92075" bIns="46038" anchor="t" anchorCtr="0">
              <a:spAutoFit/>
            </a:bodyPr>
            <a:p>
              <a:pPr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400" b="0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30" name="直接连接符 299015"/>
            <p:cNvSpPr/>
            <p:nvPr/>
          </p:nvSpPr>
          <p:spPr>
            <a:xfrm>
              <a:off x="1297" y="3459"/>
              <a:ext cx="2523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lg"/>
            </a:ln>
          </p:spPr>
        </p:sp>
        <p:sp>
          <p:nvSpPr>
            <p:cNvPr id="77831" name="直接连接符 299016"/>
            <p:cNvSpPr/>
            <p:nvPr/>
          </p:nvSpPr>
          <p:spPr>
            <a:xfrm flipV="1">
              <a:off x="1297" y="2045"/>
              <a:ext cx="0" cy="141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lg"/>
            </a:ln>
          </p:spPr>
        </p:sp>
        <p:sp>
          <p:nvSpPr>
            <p:cNvPr id="77832" name="直接连接符 299017"/>
            <p:cNvSpPr/>
            <p:nvPr/>
          </p:nvSpPr>
          <p:spPr>
            <a:xfrm flipV="1">
              <a:off x="1297" y="2450"/>
              <a:ext cx="1211" cy="1009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833" name="直接连接符 299018"/>
            <p:cNvSpPr/>
            <p:nvPr/>
          </p:nvSpPr>
          <p:spPr>
            <a:xfrm>
              <a:off x="2508" y="2335"/>
              <a:ext cx="0" cy="112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</p:sp>
        <p:sp>
          <p:nvSpPr>
            <p:cNvPr id="77834" name="任意多边形 299019"/>
            <p:cNvSpPr/>
            <p:nvPr/>
          </p:nvSpPr>
          <p:spPr>
            <a:xfrm>
              <a:off x="2511" y="2258"/>
              <a:ext cx="1284" cy="1045"/>
            </a:xfrm>
            <a:custGeom>
              <a:avLst/>
              <a:gdLst/>
              <a:ahLst/>
              <a:cxnLst>
                <a:cxn ang="0">
                  <a:pos x="841" y="1045"/>
                </a:cxn>
                <a:cxn ang="0">
                  <a:pos x="0" y="204"/>
                </a:cxn>
                <a:cxn ang="0">
                  <a:pos x="841" y="1045"/>
                </a:cxn>
                <a:cxn ang="0">
                  <a:pos x="0" y="204"/>
                </a:cxn>
                <a:cxn ang="0">
                  <a:pos x="1284" y="0"/>
                </a:cxn>
              </a:cxnLst>
              <a:pathLst>
                <a:path w="21233" h="20323" fill="none">
                  <a:moveTo>
                    <a:pt x="13915" y="20322"/>
                  </a:moveTo>
                  <a:cubicBezTo>
                    <a:pt x="6789" y="17759"/>
                    <a:pt x="1407" y="11561"/>
                    <a:pt x="-2" y="3976"/>
                  </a:cubicBezTo>
                </a:path>
                <a:path w="21233" h="20323" stroke="0">
                  <a:moveTo>
                    <a:pt x="13915" y="20322"/>
                  </a:moveTo>
                  <a:cubicBezTo>
                    <a:pt x="6789" y="17759"/>
                    <a:pt x="1407" y="11561"/>
                    <a:pt x="-2" y="3976"/>
                  </a:cubicBezTo>
                  <a:lnTo>
                    <a:pt x="21233" y="0"/>
                  </a:lnTo>
                  <a:close/>
                </a:path>
              </a:pathLst>
            </a:custGeom>
            <a:noFill/>
            <a:ln w="381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7835" name="矩形 299020"/>
            <p:cNvSpPr/>
            <p:nvPr/>
          </p:nvSpPr>
          <p:spPr>
            <a:xfrm>
              <a:off x="3608" y="3412"/>
              <a:ext cx="191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2075" tIns="46038" rIns="92075" bIns="46038" anchor="t" anchorCtr="0">
              <a:spAutoFit/>
            </a:bodyPr>
            <a:p>
              <a:pPr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b="0" i="1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36" name="矩形 299021"/>
            <p:cNvSpPr/>
            <p:nvPr/>
          </p:nvSpPr>
          <p:spPr>
            <a:xfrm>
              <a:off x="1317" y="2002"/>
              <a:ext cx="34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2075" tIns="46038" rIns="92075" bIns="46038" anchor="t" anchorCtr="0">
              <a:spAutoFit/>
            </a:bodyPr>
            <a:p>
              <a:pPr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400" b="0" i="1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37" name="直接连接符 299022"/>
            <p:cNvSpPr/>
            <p:nvPr/>
          </p:nvSpPr>
          <p:spPr>
            <a:xfrm>
              <a:off x="1288" y="2450"/>
              <a:ext cx="122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838" name="矩形 299023"/>
            <p:cNvSpPr/>
            <p:nvPr/>
          </p:nvSpPr>
          <p:spPr>
            <a:xfrm>
              <a:off x="2357" y="3408"/>
              <a:ext cx="244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2075" tIns="46038" rIns="92075" bIns="46038" anchor="t" anchorCtr="0">
              <a:spAutoFit/>
            </a:bodyPr>
            <a:p>
              <a:pPr eaLnBrk="0" hangingPunct="0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b="0" i="1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7839" name="对象 299024"/>
            <p:cNvGraphicFramePr/>
            <p:nvPr/>
          </p:nvGraphicFramePr>
          <p:xfrm>
            <a:off x="554" y="2226"/>
            <a:ext cx="688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6" name="" r:id="rId7" imgW="534670" imgH="445770" progId="Equation.3">
                    <p:embed/>
                  </p:oleObj>
                </mc:Choice>
                <mc:Fallback>
                  <p:oleObj name="" r:id="rId7" imgW="534670" imgH="445770" progId="Equation.3">
                    <p:embed/>
                    <p:pic>
                      <p:nvPicPr>
                        <p:cNvPr id="0" name="图片 340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54" y="2226"/>
                          <a:ext cx="688" cy="5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73"/>
          <p:cNvGrpSpPr/>
          <p:nvPr/>
        </p:nvGrpSpPr>
        <p:grpSpPr>
          <a:xfrm>
            <a:off x="339725" y="2204085"/>
            <a:ext cx="3606165" cy="2145800"/>
            <a:chOff x="2624" y="317"/>
            <a:chExt cx="2949" cy="1773"/>
          </a:xfrm>
        </p:grpSpPr>
        <p:sp>
          <p:nvSpPr>
            <p:cNvPr id="14" name="Line 57"/>
            <p:cNvSpPr/>
            <p:nvPr/>
          </p:nvSpPr>
          <p:spPr>
            <a:xfrm>
              <a:off x="3087" y="374"/>
              <a:ext cx="1" cy="138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stealth" w="med" len="lg"/>
              <a:tailEnd type="none" w="sm" len="sm"/>
            </a:ln>
          </p:spPr>
        </p:sp>
        <p:sp>
          <p:nvSpPr>
            <p:cNvPr id="16" name="Line 58"/>
            <p:cNvSpPr/>
            <p:nvPr/>
          </p:nvSpPr>
          <p:spPr>
            <a:xfrm>
              <a:off x="3087" y="1760"/>
              <a:ext cx="2112" cy="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lg"/>
            </a:ln>
          </p:spPr>
        </p:sp>
        <p:sp>
          <p:nvSpPr>
            <p:cNvPr id="17" name="Line 59"/>
            <p:cNvSpPr/>
            <p:nvPr/>
          </p:nvSpPr>
          <p:spPr>
            <a:xfrm flipV="1">
              <a:off x="3087" y="800"/>
              <a:ext cx="1008" cy="96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" name="Line 60"/>
            <p:cNvSpPr/>
            <p:nvPr/>
          </p:nvSpPr>
          <p:spPr>
            <a:xfrm>
              <a:off x="4098" y="800"/>
              <a:ext cx="1" cy="9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</p:sp>
        <p:sp>
          <p:nvSpPr>
            <p:cNvPr id="19" name="Arc 61"/>
            <p:cNvSpPr/>
            <p:nvPr/>
          </p:nvSpPr>
          <p:spPr>
            <a:xfrm>
              <a:off x="4093" y="317"/>
              <a:ext cx="1480" cy="1295"/>
            </a:xfrm>
            <a:custGeom>
              <a:avLst/>
              <a:gdLst/>
              <a:ahLst/>
              <a:cxnLst>
                <a:cxn ang="0">
                  <a:pos x="12261" y="20094"/>
                </a:cxn>
                <a:cxn ang="0">
                  <a:pos x="0" y="7691"/>
                </a:cxn>
                <a:cxn ang="0">
                  <a:pos x="12261" y="20094"/>
                </a:cxn>
                <a:cxn ang="0">
                  <a:pos x="0" y="7691"/>
                </a:cxn>
                <a:cxn ang="0">
                  <a:pos x="20184" y="0"/>
                </a:cxn>
              </a:cxnLst>
              <a:pathLst>
                <a:path w="20184" h="20095" fill="none">
                  <a:moveTo>
                    <a:pt x="12261" y="20094"/>
                  </a:moveTo>
                  <a:cubicBezTo>
                    <a:pt x="6612" y="17867"/>
                    <a:pt x="2162" y="13365"/>
                    <a:pt x="0" y="7691"/>
                  </a:cubicBezTo>
                </a:path>
                <a:path w="20184" h="20095" stroke="0">
                  <a:moveTo>
                    <a:pt x="12261" y="20094"/>
                  </a:moveTo>
                  <a:cubicBezTo>
                    <a:pt x="6612" y="17867"/>
                    <a:pt x="2162" y="13365"/>
                    <a:pt x="0" y="7691"/>
                  </a:cubicBezTo>
                  <a:lnTo>
                    <a:pt x="20184" y="0"/>
                  </a:lnTo>
                  <a:close/>
                </a:path>
              </a:pathLst>
            </a:custGeom>
            <a:noFill/>
            <a:ln w="38100" cap="rnd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" name="Line 62"/>
            <p:cNvSpPr/>
            <p:nvPr/>
          </p:nvSpPr>
          <p:spPr>
            <a:xfrm>
              <a:off x="3078" y="799"/>
              <a:ext cx="1020" cy="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</p:sp>
        <p:graphicFrame>
          <p:nvGraphicFramePr>
            <p:cNvPr id="21" name="Object 64"/>
            <p:cNvGraphicFramePr/>
            <p:nvPr/>
          </p:nvGraphicFramePr>
          <p:xfrm>
            <a:off x="2624" y="546"/>
            <a:ext cx="454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" name="" r:id="rId9" imgW="393700" imgH="482600" progId="Equation.3">
                    <p:embed/>
                  </p:oleObj>
                </mc:Choice>
                <mc:Fallback>
                  <p:oleObj name="" r:id="rId9" imgW="393700" imgH="482600" progId="Equation.3">
                    <p:embed/>
                    <p:pic>
                      <p:nvPicPr>
                        <p:cNvPr id="0" name="图片 356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24" y="546"/>
                          <a:ext cx="454" cy="4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 Box 69"/>
            <p:cNvSpPr txBox="1"/>
            <p:nvPr/>
          </p:nvSpPr>
          <p:spPr>
            <a:xfrm>
              <a:off x="3078" y="317"/>
              <a:ext cx="244" cy="3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 Box 70"/>
            <p:cNvSpPr txBox="1"/>
            <p:nvPr/>
          </p:nvSpPr>
          <p:spPr>
            <a:xfrm>
              <a:off x="3986" y="1706"/>
              <a:ext cx="265" cy="3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 Box 71"/>
            <p:cNvSpPr txBox="1"/>
            <p:nvPr/>
          </p:nvSpPr>
          <p:spPr>
            <a:xfrm>
              <a:off x="4978" y="1710"/>
              <a:ext cx="191" cy="3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Text Box 72"/>
            <p:cNvSpPr txBox="1"/>
            <p:nvPr/>
          </p:nvSpPr>
          <p:spPr>
            <a:xfrm>
              <a:off x="2937" y="1706"/>
              <a:ext cx="212" cy="3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65068" y="4317365"/>
            <a:ext cx="2404580" cy="2540978"/>
            <a:chOff x="9540" y="5980"/>
            <a:chExt cx="3900" cy="4298"/>
          </a:xfrm>
        </p:grpSpPr>
        <p:graphicFrame>
          <p:nvGraphicFramePr>
            <p:cNvPr id="36910" name="Object 101"/>
            <p:cNvGraphicFramePr/>
            <p:nvPr/>
          </p:nvGraphicFramePr>
          <p:xfrm>
            <a:off x="9713" y="7228"/>
            <a:ext cx="922" cy="1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" name="" r:id="rId11" imgW="368300" imgH="431800" progId="Equation.3">
                    <p:embed/>
                  </p:oleObj>
                </mc:Choice>
                <mc:Fallback>
                  <p:oleObj name="" r:id="rId11" imgW="368300" imgH="431800" progId="Equation.3">
                    <p:embed/>
                    <p:pic>
                      <p:nvPicPr>
                        <p:cNvPr id="0" name="图片 317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713" y="7228"/>
                          <a:ext cx="922" cy="10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Line 102"/>
            <p:cNvSpPr/>
            <p:nvPr/>
          </p:nvSpPr>
          <p:spPr>
            <a:xfrm flipV="1">
              <a:off x="9540" y="7680"/>
              <a:ext cx="1348" cy="177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Freeform 103"/>
            <p:cNvSpPr/>
            <p:nvPr/>
          </p:nvSpPr>
          <p:spPr>
            <a:xfrm>
              <a:off x="10885" y="7670"/>
              <a:ext cx="2053" cy="15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3" y="397"/>
                </a:cxn>
                <a:cxn ang="0">
                  <a:pos x="737" y="567"/>
                </a:cxn>
              </a:cxnLst>
              <a:pathLst>
                <a:path w="737" h="567">
                  <a:moveTo>
                    <a:pt x="0" y="0"/>
                  </a:moveTo>
                  <a:cubicBezTo>
                    <a:pt x="80" y="151"/>
                    <a:pt x="160" y="303"/>
                    <a:pt x="283" y="397"/>
                  </a:cubicBezTo>
                  <a:cubicBezTo>
                    <a:pt x="406" y="491"/>
                    <a:pt x="571" y="529"/>
                    <a:pt x="737" y="567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0" name="Group 104"/>
            <p:cNvGrpSpPr/>
            <p:nvPr/>
          </p:nvGrpSpPr>
          <p:grpSpPr>
            <a:xfrm>
              <a:off x="9540" y="5980"/>
              <a:ext cx="3900" cy="4298"/>
              <a:chOff x="3957" y="2088"/>
              <a:chExt cx="1560" cy="1719"/>
            </a:xfrm>
          </p:grpSpPr>
          <p:sp>
            <p:nvSpPr>
              <p:cNvPr id="31" name="Line 105"/>
              <p:cNvSpPr/>
              <p:nvPr/>
            </p:nvSpPr>
            <p:spPr>
              <a:xfrm>
                <a:off x="3957" y="3492"/>
                <a:ext cx="156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2" name="Line 106"/>
              <p:cNvSpPr/>
              <p:nvPr/>
            </p:nvSpPr>
            <p:spPr>
              <a:xfrm flipV="1">
                <a:off x="3957" y="2273"/>
                <a:ext cx="0" cy="121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3" name="Line 107"/>
              <p:cNvSpPr/>
              <p:nvPr/>
            </p:nvSpPr>
            <p:spPr>
              <a:xfrm>
                <a:off x="4496" y="2415"/>
                <a:ext cx="0" cy="107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Text Box 108"/>
              <p:cNvSpPr txBox="1"/>
              <p:nvPr/>
            </p:nvSpPr>
            <p:spPr>
              <a:xfrm>
                <a:off x="4383" y="3496"/>
                <a:ext cx="255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Text Box 109"/>
              <p:cNvSpPr txBox="1"/>
              <p:nvPr/>
            </p:nvSpPr>
            <p:spPr>
              <a:xfrm>
                <a:off x="3984" y="2088"/>
                <a:ext cx="313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k</a:t>
                </a:r>
                <a:endPara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Text Box 110"/>
              <p:cNvSpPr txBox="1"/>
              <p:nvPr/>
            </p:nvSpPr>
            <p:spPr>
              <a:xfrm>
                <a:off x="5316" y="3431"/>
                <a:ext cx="201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37" name="Object 111"/>
            <p:cNvGraphicFramePr/>
            <p:nvPr/>
          </p:nvGraphicFramePr>
          <p:xfrm>
            <a:off x="11773" y="7462"/>
            <a:ext cx="1159" cy="1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" name="" r:id="rId13" imgW="457200" imgH="419100" progId="Equation.3">
                    <p:embed/>
                  </p:oleObj>
                </mc:Choice>
                <mc:Fallback>
                  <p:oleObj name="" r:id="rId13" imgW="457200" imgH="419100" progId="Equation.3">
                    <p:embed/>
                    <p:pic>
                      <p:nvPicPr>
                        <p:cNvPr id="0" name="图片 317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773" y="7462"/>
                          <a:ext cx="1159" cy="1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Text Box 43"/>
          <p:cNvSpPr txBox="1"/>
          <p:nvPr/>
        </p:nvSpPr>
        <p:spPr>
          <a:xfrm>
            <a:off x="2517775" y="5080"/>
            <a:ext cx="3850640" cy="583565"/>
          </a:xfrm>
          <a:prstGeom prst="rect">
            <a:avLst/>
          </a:prstGeom>
          <a:noFill/>
          <a:ln w="1905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C00000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三种类似的场分布</a:t>
            </a:r>
            <a:endParaRPr lang="zh-CN" altLang="en-US" sz="3200" dirty="0">
              <a:solidFill>
                <a:srgbClr val="C00000"/>
              </a:solidFill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64" name="Text Box 56"/>
          <p:cNvSpPr txBox="1"/>
          <p:nvPr/>
        </p:nvSpPr>
        <p:spPr>
          <a:xfrm>
            <a:off x="366713" y="228600"/>
            <a:ext cx="184467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思考题</a:t>
            </a:r>
            <a:endParaRPr lang="zh-CN" altLang="en-US" sz="32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03425" y="584200"/>
            <a:ext cx="2913063" cy="2562225"/>
            <a:chOff x="2930" y="740"/>
            <a:chExt cx="4752" cy="4036"/>
          </a:xfrm>
        </p:grpSpPr>
        <p:grpSp>
          <p:nvGrpSpPr>
            <p:cNvPr id="39939" name="Group 57"/>
            <p:cNvGrpSpPr/>
            <p:nvPr/>
          </p:nvGrpSpPr>
          <p:grpSpPr>
            <a:xfrm>
              <a:off x="2930" y="740"/>
              <a:ext cx="4401" cy="3966"/>
              <a:chOff x="4128" y="960"/>
              <a:chExt cx="1056" cy="1056"/>
            </a:xfrm>
          </p:grpSpPr>
          <p:sp>
            <p:nvSpPr>
              <p:cNvPr id="39940" name="Oval 58"/>
              <p:cNvSpPr/>
              <p:nvPr/>
            </p:nvSpPr>
            <p:spPr>
              <a:xfrm>
                <a:off x="4128" y="960"/>
                <a:ext cx="1056" cy="1056"/>
              </a:xfrm>
              <a:prstGeom prst="ellipse">
                <a:avLst/>
              </a:prstGeom>
              <a:noFill/>
              <a:ln w="38100" cap="flat" cmpd="sng">
                <a:solidFill>
                  <a:srgbClr val="0000FF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9941" name="Group 59"/>
              <p:cNvGrpSpPr/>
              <p:nvPr/>
            </p:nvGrpSpPr>
            <p:grpSpPr>
              <a:xfrm>
                <a:off x="4320" y="1152"/>
                <a:ext cx="672" cy="672"/>
                <a:chOff x="4320" y="1152"/>
                <a:chExt cx="672" cy="672"/>
              </a:xfrm>
            </p:grpSpPr>
            <p:grpSp>
              <p:nvGrpSpPr>
                <p:cNvPr id="39942" name="Group 60"/>
                <p:cNvGrpSpPr/>
                <p:nvPr/>
              </p:nvGrpSpPr>
              <p:grpSpPr>
                <a:xfrm>
                  <a:off x="4368" y="1152"/>
                  <a:ext cx="96" cy="96"/>
                  <a:chOff x="4080" y="2448"/>
                  <a:chExt cx="768" cy="768"/>
                </a:xfrm>
              </p:grpSpPr>
              <p:sp>
                <p:nvSpPr>
                  <p:cNvPr id="39943" name="Line 61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44" name="Line 62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45" name="Group 63"/>
                <p:cNvGrpSpPr/>
                <p:nvPr/>
              </p:nvGrpSpPr>
              <p:grpSpPr>
                <a:xfrm>
                  <a:off x="4848" y="1152"/>
                  <a:ext cx="96" cy="96"/>
                  <a:chOff x="4080" y="2448"/>
                  <a:chExt cx="768" cy="768"/>
                </a:xfrm>
              </p:grpSpPr>
              <p:sp>
                <p:nvSpPr>
                  <p:cNvPr id="39946" name="Line 64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47" name="Line 65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48" name="Group 66"/>
                <p:cNvGrpSpPr/>
                <p:nvPr/>
              </p:nvGrpSpPr>
              <p:grpSpPr>
                <a:xfrm>
                  <a:off x="4848" y="1728"/>
                  <a:ext cx="96" cy="96"/>
                  <a:chOff x="4080" y="2448"/>
                  <a:chExt cx="768" cy="768"/>
                </a:xfrm>
              </p:grpSpPr>
              <p:sp>
                <p:nvSpPr>
                  <p:cNvPr id="39949" name="Line 67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50" name="Line 68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51" name="Group 69"/>
                <p:cNvGrpSpPr/>
                <p:nvPr/>
              </p:nvGrpSpPr>
              <p:grpSpPr>
                <a:xfrm>
                  <a:off x="4368" y="1728"/>
                  <a:ext cx="96" cy="96"/>
                  <a:chOff x="4080" y="2448"/>
                  <a:chExt cx="768" cy="768"/>
                </a:xfrm>
              </p:grpSpPr>
              <p:sp>
                <p:nvSpPr>
                  <p:cNvPr id="39952" name="Line 70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53" name="Line 71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54" name="Group 72"/>
                <p:cNvGrpSpPr/>
                <p:nvPr/>
              </p:nvGrpSpPr>
              <p:grpSpPr>
                <a:xfrm>
                  <a:off x="4320" y="1440"/>
                  <a:ext cx="96" cy="96"/>
                  <a:chOff x="4080" y="2448"/>
                  <a:chExt cx="768" cy="768"/>
                </a:xfrm>
              </p:grpSpPr>
              <p:sp>
                <p:nvSpPr>
                  <p:cNvPr id="39955" name="Line 73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56" name="Line 74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57" name="Group 75"/>
                <p:cNvGrpSpPr/>
                <p:nvPr/>
              </p:nvGrpSpPr>
              <p:grpSpPr>
                <a:xfrm>
                  <a:off x="4608" y="1440"/>
                  <a:ext cx="96" cy="96"/>
                  <a:chOff x="4080" y="2448"/>
                  <a:chExt cx="768" cy="768"/>
                </a:xfrm>
              </p:grpSpPr>
              <p:sp>
                <p:nvSpPr>
                  <p:cNvPr id="39958" name="Line 76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59" name="Line 77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60" name="Group 78"/>
                <p:cNvGrpSpPr/>
                <p:nvPr/>
              </p:nvGrpSpPr>
              <p:grpSpPr>
                <a:xfrm>
                  <a:off x="4896" y="1440"/>
                  <a:ext cx="96" cy="96"/>
                  <a:chOff x="4080" y="2448"/>
                  <a:chExt cx="768" cy="768"/>
                </a:xfrm>
              </p:grpSpPr>
              <p:sp>
                <p:nvSpPr>
                  <p:cNvPr id="39961" name="Line 79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62" name="Line 80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63" name="Group 81"/>
                <p:cNvGrpSpPr/>
                <p:nvPr/>
              </p:nvGrpSpPr>
              <p:grpSpPr>
                <a:xfrm>
                  <a:off x="4608" y="1728"/>
                  <a:ext cx="96" cy="96"/>
                  <a:chOff x="4080" y="2448"/>
                  <a:chExt cx="768" cy="768"/>
                </a:xfrm>
              </p:grpSpPr>
              <p:sp>
                <p:nvSpPr>
                  <p:cNvPr id="39964" name="Line 82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65" name="Line 83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66" name="Group 84"/>
                <p:cNvGrpSpPr/>
                <p:nvPr/>
              </p:nvGrpSpPr>
              <p:grpSpPr>
                <a:xfrm>
                  <a:off x="4608" y="1152"/>
                  <a:ext cx="96" cy="96"/>
                  <a:chOff x="4080" y="2448"/>
                  <a:chExt cx="768" cy="768"/>
                </a:xfrm>
              </p:grpSpPr>
              <p:sp>
                <p:nvSpPr>
                  <p:cNvPr id="39967" name="Line 85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68" name="Line 86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</p:grpSp>
        <p:grpSp>
          <p:nvGrpSpPr>
            <p:cNvPr id="39969" name="Group 87"/>
            <p:cNvGrpSpPr/>
            <p:nvPr/>
          </p:nvGrpSpPr>
          <p:grpSpPr>
            <a:xfrm>
              <a:off x="4855" y="2048"/>
              <a:ext cx="2475" cy="2371"/>
              <a:chOff x="4619" y="1203"/>
              <a:chExt cx="325" cy="1001"/>
            </a:xfrm>
          </p:grpSpPr>
          <p:sp>
            <p:nvSpPr>
              <p:cNvPr id="39970" name="Line 88"/>
              <p:cNvSpPr/>
              <p:nvPr/>
            </p:nvSpPr>
            <p:spPr>
              <a:xfrm>
                <a:off x="4656" y="148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71" name="Text Box 89"/>
              <p:cNvSpPr txBox="1"/>
              <p:nvPr/>
            </p:nvSpPr>
            <p:spPr>
              <a:xfrm>
                <a:off x="4689" y="1203"/>
                <a:ext cx="79" cy="3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anchor="t" anchorCtr="0">
                <a:spAutoFit/>
              </a:bodyPr>
              <a:p>
                <a:pPr eaLnBrk="0" hangingPunct="0"/>
                <a:r>
                  <a:rPr lang="en-US" altLang="zh-CN" sz="2400">
                    <a:solidFill>
                      <a:srgbClr val="008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72" name="Text Box 89"/>
              <p:cNvSpPr txBox="1"/>
              <p:nvPr/>
            </p:nvSpPr>
            <p:spPr>
              <a:xfrm>
                <a:off x="4619" y="1898"/>
                <a:ext cx="79" cy="3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anchor="t" anchorCtr="0">
                <a:spAutoFit/>
              </a:bodyPr>
              <a:p>
                <a:pPr eaLnBrk="0" hangingPunct="0"/>
                <a:endPara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9973" name="Text Box 56"/>
            <p:cNvSpPr txBox="1"/>
            <p:nvPr/>
          </p:nvSpPr>
          <p:spPr>
            <a:xfrm>
              <a:off x="3259" y="3954"/>
              <a:ext cx="1081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eaLnBrk="0" hangingPunct="0"/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74" name="Text Box 56"/>
            <p:cNvSpPr txBox="1"/>
            <p:nvPr/>
          </p:nvSpPr>
          <p:spPr>
            <a:xfrm>
              <a:off x="6601" y="3952"/>
              <a:ext cx="1081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eaLnBrk="0" hangingPunct="0"/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982788" y="3660775"/>
            <a:ext cx="2822575" cy="2606675"/>
            <a:chOff x="2930" y="740"/>
            <a:chExt cx="4606" cy="4104"/>
          </a:xfrm>
        </p:grpSpPr>
        <p:grpSp>
          <p:nvGrpSpPr>
            <p:cNvPr id="39976" name="Group 57"/>
            <p:cNvGrpSpPr/>
            <p:nvPr/>
          </p:nvGrpSpPr>
          <p:grpSpPr>
            <a:xfrm>
              <a:off x="2930" y="740"/>
              <a:ext cx="4401" cy="3966"/>
              <a:chOff x="4128" y="960"/>
              <a:chExt cx="1056" cy="1056"/>
            </a:xfrm>
          </p:grpSpPr>
          <p:sp>
            <p:nvSpPr>
              <p:cNvPr id="39977" name="Oval 58"/>
              <p:cNvSpPr/>
              <p:nvPr/>
            </p:nvSpPr>
            <p:spPr>
              <a:xfrm>
                <a:off x="4128" y="960"/>
                <a:ext cx="1056" cy="1056"/>
              </a:xfrm>
              <a:prstGeom prst="ellipse">
                <a:avLst/>
              </a:prstGeom>
              <a:noFill/>
              <a:ln w="28575" cap="flat" cmpd="sng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9978" name="Group 59"/>
              <p:cNvGrpSpPr/>
              <p:nvPr/>
            </p:nvGrpSpPr>
            <p:grpSpPr>
              <a:xfrm>
                <a:off x="4320" y="1152"/>
                <a:ext cx="672" cy="672"/>
                <a:chOff x="4320" y="1152"/>
                <a:chExt cx="672" cy="672"/>
              </a:xfrm>
            </p:grpSpPr>
            <p:grpSp>
              <p:nvGrpSpPr>
                <p:cNvPr id="39979" name="Group 60"/>
                <p:cNvGrpSpPr/>
                <p:nvPr/>
              </p:nvGrpSpPr>
              <p:grpSpPr>
                <a:xfrm>
                  <a:off x="4368" y="1152"/>
                  <a:ext cx="96" cy="96"/>
                  <a:chOff x="4080" y="2448"/>
                  <a:chExt cx="768" cy="768"/>
                </a:xfrm>
              </p:grpSpPr>
              <p:sp>
                <p:nvSpPr>
                  <p:cNvPr id="39980" name="Line 61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81" name="Line 62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82" name="Group 63"/>
                <p:cNvGrpSpPr/>
                <p:nvPr/>
              </p:nvGrpSpPr>
              <p:grpSpPr>
                <a:xfrm>
                  <a:off x="4848" y="1152"/>
                  <a:ext cx="96" cy="96"/>
                  <a:chOff x="4080" y="2448"/>
                  <a:chExt cx="768" cy="768"/>
                </a:xfrm>
              </p:grpSpPr>
              <p:sp>
                <p:nvSpPr>
                  <p:cNvPr id="39983" name="Line 64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84" name="Line 65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85" name="Group 66"/>
                <p:cNvGrpSpPr/>
                <p:nvPr/>
              </p:nvGrpSpPr>
              <p:grpSpPr>
                <a:xfrm>
                  <a:off x="4848" y="1728"/>
                  <a:ext cx="96" cy="96"/>
                  <a:chOff x="4080" y="2448"/>
                  <a:chExt cx="768" cy="768"/>
                </a:xfrm>
              </p:grpSpPr>
              <p:sp>
                <p:nvSpPr>
                  <p:cNvPr id="39986" name="Line 67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87" name="Line 68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88" name="Group 69"/>
                <p:cNvGrpSpPr/>
                <p:nvPr/>
              </p:nvGrpSpPr>
              <p:grpSpPr>
                <a:xfrm>
                  <a:off x="4368" y="1728"/>
                  <a:ext cx="96" cy="96"/>
                  <a:chOff x="4080" y="2448"/>
                  <a:chExt cx="768" cy="768"/>
                </a:xfrm>
              </p:grpSpPr>
              <p:sp>
                <p:nvSpPr>
                  <p:cNvPr id="39989" name="Line 70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90" name="Line 71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91" name="Group 72"/>
                <p:cNvGrpSpPr/>
                <p:nvPr/>
              </p:nvGrpSpPr>
              <p:grpSpPr>
                <a:xfrm>
                  <a:off x="4320" y="1440"/>
                  <a:ext cx="96" cy="96"/>
                  <a:chOff x="4080" y="2448"/>
                  <a:chExt cx="768" cy="768"/>
                </a:xfrm>
              </p:grpSpPr>
              <p:sp>
                <p:nvSpPr>
                  <p:cNvPr id="39992" name="Line 73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93" name="Line 74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94" name="Group 75"/>
                <p:cNvGrpSpPr/>
                <p:nvPr/>
              </p:nvGrpSpPr>
              <p:grpSpPr>
                <a:xfrm>
                  <a:off x="4608" y="1440"/>
                  <a:ext cx="96" cy="96"/>
                  <a:chOff x="4080" y="2448"/>
                  <a:chExt cx="768" cy="768"/>
                </a:xfrm>
              </p:grpSpPr>
              <p:sp>
                <p:nvSpPr>
                  <p:cNvPr id="39995" name="Line 76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96" name="Line 77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9997" name="Group 78"/>
                <p:cNvGrpSpPr/>
                <p:nvPr/>
              </p:nvGrpSpPr>
              <p:grpSpPr>
                <a:xfrm>
                  <a:off x="4896" y="1440"/>
                  <a:ext cx="96" cy="96"/>
                  <a:chOff x="4080" y="2448"/>
                  <a:chExt cx="768" cy="768"/>
                </a:xfrm>
              </p:grpSpPr>
              <p:sp>
                <p:nvSpPr>
                  <p:cNvPr id="39998" name="Line 79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9999" name="Line 80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0000" name="Group 81"/>
                <p:cNvGrpSpPr/>
                <p:nvPr/>
              </p:nvGrpSpPr>
              <p:grpSpPr>
                <a:xfrm>
                  <a:off x="4608" y="1728"/>
                  <a:ext cx="96" cy="96"/>
                  <a:chOff x="4080" y="2448"/>
                  <a:chExt cx="768" cy="768"/>
                </a:xfrm>
              </p:grpSpPr>
              <p:sp>
                <p:nvSpPr>
                  <p:cNvPr id="40001" name="Line 82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0002" name="Line 83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0003" name="Group 84"/>
                <p:cNvGrpSpPr/>
                <p:nvPr/>
              </p:nvGrpSpPr>
              <p:grpSpPr>
                <a:xfrm>
                  <a:off x="4608" y="1152"/>
                  <a:ext cx="96" cy="96"/>
                  <a:chOff x="4080" y="2448"/>
                  <a:chExt cx="768" cy="768"/>
                </a:xfrm>
              </p:grpSpPr>
              <p:sp>
                <p:nvSpPr>
                  <p:cNvPr id="40004" name="Line 85"/>
                  <p:cNvSpPr/>
                  <p:nvPr/>
                </p:nvSpPr>
                <p:spPr>
                  <a:xfrm flipH="1"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0005" name="Line 86"/>
                  <p:cNvSpPr/>
                  <p:nvPr/>
                </p:nvSpPr>
                <p:spPr>
                  <a:xfrm>
                    <a:off x="4080" y="2448"/>
                    <a:ext cx="768" cy="768"/>
                  </a:xfrm>
                  <a:prstGeom prst="line">
                    <a:avLst/>
                  </a:prstGeom>
                  <a:ln w="38100" cap="flat" cmpd="sng">
                    <a:solidFill>
                      <a:srgbClr val="CC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</p:grpSp>
        <p:grpSp>
          <p:nvGrpSpPr>
            <p:cNvPr id="40006" name="Group 87"/>
            <p:cNvGrpSpPr/>
            <p:nvPr/>
          </p:nvGrpSpPr>
          <p:grpSpPr>
            <a:xfrm>
              <a:off x="4855" y="2048"/>
              <a:ext cx="2475" cy="2371"/>
              <a:chOff x="4619" y="1203"/>
              <a:chExt cx="325" cy="1001"/>
            </a:xfrm>
          </p:grpSpPr>
          <p:sp>
            <p:nvSpPr>
              <p:cNvPr id="40007" name="Line 88"/>
              <p:cNvSpPr/>
              <p:nvPr/>
            </p:nvSpPr>
            <p:spPr>
              <a:xfrm>
                <a:off x="4656" y="148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40008" name="Text Box 89"/>
              <p:cNvSpPr txBox="1"/>
              <p:nvPr/>
            </p:nvSpPr>
            <p:spPr>
              <a:xfrm>
                <a:off x="4689" y="1203"/>
                <a:ext cx="79" cy="3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anchor="t" anchorCtr="0">
                <a:spAutoFit/>
              </a:bodyPr>
              <a:p>
                <a:pPr eaLnBrk="0" hangingPunct="0"/>
                <a:r>
                  <a:rPr lang="en-US" altLang="zh-CN" sz="2400">
                    <a:solidFill>
                      <a:srgbClr val="008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009" name="Text Box 89"/>
              <p:cNvSpPr txBox="1"/>
              <p:nvPr/>
            </p:nvSpPr>
            <p:spPr>
              <a:xfrm>
                <a:off x="4619" y="1898"/>
                <a:ext cx="79" cy="3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anchor="t" anchorCtr="0">
                <a:spAutoFit/>
              </a:bodyPr>
              <a:p>
                <a:pPr eaLnBrk="0" hangingPunct="0"/>
                <a:endPara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0010" name="Text Box 56"/>
            <p:cNvSpPr txBox="1"/>
            <p:nvPr/>
          </p:nvSpPr>
          <p:spPr>
            <a:xfrm>
              <a:off x="3259" y="3954"/>
              <a:ext cx="1081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eaLnBrk="0" hangingPunct="0"/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011" name="Text Box 56"/>
            <p:cNvSpPr txBox="1"/>
            <p:nvPr/>
          </p:nvSpPr>
          <p:spPr>
            <a:xfrm>
              <a:off x="6455" y="4022"/>
              <a:ext cx="1081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eaLnBrk="0" hangingPunct="0"/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46" name="直接连接符 45"/>
          <p:cNvCxnSpPr/>
          <p:nvPr/>
        </p:nvCxnSpPr>
        <p:spPr>
          <a:xfrm flipV="1">
            <a:off x="2516188" y="5854700"/>
            <a:ext cx="1641475" cy="19050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8" name="文本框 47"/>
          <p:cNvSpPr txBox="1"/>
          <p:nvPr/>
        </p:nvSpPr>
        <p:spPr>
          <a:xfrm>
            <a:off x="3171825" y="5446713"/>
            <a:ext cx="439738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减号 3"/>
          <p:cNvSpPr/>
          <p:nvPr/>
        </p:nvSpPr>
        <p:spPr>
          <a:xfrm>
            <a:off x="2363788" y="2770188"/>
            <a:ext cx="1922462" cy="227012"/>
          </a:xfrm>
          <a:custGeom>
            <a:avLst/>
            <a:gdLst/>
            <a:ahLst/>
            <a:cxnLst>
              <a:cxn ang="0">
                <a:pos x="2720" y="179"/>
              </a:cxn>
              <a:cxn ang="5400000">
                <a:pos x="1568" y="221"/>
              </a:cxn>
              <a:cxn ang="10800000">
                <a:pos x="415" y="179"/>
              </a:cxn>
              <a:cxn ang="16200000">
                <a:pos x="1568" y="137"/>
              </a:cxn>
            </a:cxnLst>
            <a:pathLst>
              <a:path w="3136" h="359">
                <a:moveTo>
                  <a:pt x="415" y="137"/>
                </a:moveTo>
                <a:lnTo>
                  <a:pt x="2720" y="137"/>
                </a:lnTo>
                <a:lnTo>
                  <a:pt x="2720" y="221"/>
                </a:lnTo>
                <a:lnTo>
                  <a:pt x="415" y="22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48013" y="2397125"/>
            <a:ext cx="439737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0016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3075" y="4738688"/>
            <a:ext cx="885825" cy="1738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弧形 13"/>
          <p:cNvSpPr/>
          <p:nvPr/>
        </p:nvSpPr>
        <p:spPr>
          <a:xfrm rot="8280000">
            <a:off x="2095500" y="3765550"/>
            <a:ext cx="2571750" cy="2387600"/>
          </a:xfrm>
          <a:custGeom>
            <a:avLst/>
            <a:gdLst/>
            <a:ahLst/>
            <a:cxnLst>
              <a:cxn ang="10800000">
                <a:pos x="1285874" y="0"/>
              </a:cxn>
              <a:cxn ang="8100000">
                <a:pos x="1285875" y="1194117"/>
              </a:cxn>
              <a:cxn ang="5400000">
                <a:pos x="2571750" y="1194117"/>
              </a:cxn>
            </a:cxnLst>
            <a:pathLst>
              <a:path w="2571750" h="2388235" stroke="0">
                <a:moveTo>
                  <a:pt x="1285874" y="0"/>
                </a:moveTo>
                <a:cubicBezTo>
                  <a:pt x="1996043" y="0"/>
                  <a:pt x="2571749" y="534624"/>
                  <a:pt x="2571749" y="1194117"/>
                </a:cubicBezTo>
                <a:lnTo>
                  <a:pt x="1285875" y="1194117"/>
                </a:lnTo>
                <a:close/>
              </a:path>
              <a:path w="2571750" h="2388235" fill="none">
                <a:moveTo>
                  <a:pt x="1285874" y="0"/>
                </a:moveTo>
                <a:cubicBezTo>
                  <a:pt x="1996043" y="0"/>
                  <a:pt x="2571749" y="534624"/>
                  <a:pt x="2571749" y="119411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" name="Text Box 56"/>
          <p:cNvSpPr txBox="1"/>
          <p:nvPr/>
        </p:nvSpPr>
        <p:spPr>
          <a:xfrm>
            <a:off x="5618163" y="1843088"/>
            <a:ext cx="1844675" cy="522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zh-CN">
                <a:latin typeface="Times New Roman" panose="02020603050405020304" pitchFamily="18" charset="0"/>
                <a:ea typeface="宋体" panose="02010600030101010101" pitchFamily="2" charset="-122"/>
              </a:rPr>
              <a:t>求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Text Box 56"/>
          <p:cNvSpPr txBox="1"/>
          <p:nvPr/>
        </p:nvSpPr>
        <p:spPr>
          <a:xfrm>
            <a:off x="5537200" y="4659313"/>
            <a:ext cx="1844675" cy="522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zh-CN">
                <a:latin typeface="Times New Roman" panose="02020603050405020304" pitchFamily="18" charset="0"/>
                <a:ea typeface="宋体" panose="02010600030101010101" pitchFamily="2" charset="-122"/>
              </a:rPr>
              <a:t>求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U'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64" grpId="0"/>
      <p:bldP spid="48" grpId="0"/>
      <p:bldP spid="11" grpId="0" bldLvl="0" animBg="1"/>
      <p:bldP spid="12" grpId="0"/>
      <p:bldP spid="14" grpId="0" bldLvl="0" animBg="1"/>
      <p:bldP spid="9" grpId="0"/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37892" name="Text Box 4"/>
          <p:cNvSpPr txBox="1"/>
          <p:nvPr/>
        </p:nvSpPr>
        <p:spPr>
          <a:xfrm>
            <a:off x="115253" y="409575"/>
            <a:ext cx="40513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感应电动势的相对性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932" name="Text Box 44"/>
          <p:cNvSpPr txBox="1"/>
          <p:nvPr/>
        </p:nvSpPr>
        <p:spPr>
          <a:xfrm>
            <a:off x="311150" y="1178560"/>
            <a:ext cx="51765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、以长直电流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为参考系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endParaRPr lang="en-US" altLang="zh-CN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45"/>
          <p:cNvGrpSpPr/>
          <p:nvPr/>
        </p:nvGrpSpPr>
        <p:grpSpPr>
          <a:xfrm>
            <a:off x="6527800" y="828675"/>
            <a:ext cx="2424113" cy="3194050"/>
            <a:chOff x="3730" y="1139"/>
            <a:chExt cx="1220" cy="1560"/>
          </a:xfrm>
        </p:grpSpPr>
        <p:sp>
          <p:nvSpPr>
            <p:cNvPr id="41989" name="Line 46"/>
            <p:cNvSpPr/>
            <p:nvPr/>
          </p:nvSpPr>
          <p:spPr>
            <a:xfrm>
              <a:off x="3758" y="1139"/>
              <a:ext cx="0" cy="156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7935" name="Rectangle 47"/>
            <p:cNvSpPr>
              <a:spLocks noChangeArrowheads="1"/>
            </p:cNvSpPr>
            <p:nvPr/>
          </p:nvSpPr>
          <p:spPr bwMode="auto">
            <a:xfrm>
              <a:off x="3730" y="1310"/>
              <a:ext cx="48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1" name="Rectangle 48"/>
            <p:cNvSpPr/>
            <p:nvPr/>
          </p:nvSpPr>
          <p:spPr>
            <a:xfrm>
              <a:off x="4183" y="1593"/>
              <a:ext cx="510" cy="596"/>
            </a:xfrm>
            <a:prstGeom prst="rect">
              <a:avLst/>
            </a:prstGeom>
            <a:noFill/>
            <a:ln w="38100" cap="flat" cmpd="dbl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992" name="Line 49"/>
            <p:cNvSpPr/>
            <p:nvPr/>
          </p:nvSpPr>
          <p:spPr>
            <a:xfrm flipV="1">
              <a:off x="3758" y="1731"/>
              <a:ext cx="0" cy="192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993" name="Text Box 50"/>
            <p:cNvSpPr txBox="1"/>
            <p:nvPr/>
          </p:nvSpPr>
          <p:spPr>
            <a:xfrm>
              <a:off x="3815" y="1735"/>
              <a:ext cx="178" cy="1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994" name="Text Box 51"/>
            <p:cNvSpPr txBox="1"/>
            <p:nvPr/>
          </p:nvSpPr>
          <p:spPr>
            <a:xfrm>
              <a:off x="4353" y="1763"/>
              <a:ext cx="223" cy="19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995" name="Line 52"/>
            <p:cNvSpPr/>
            <p:nvPr/>
          </p:nvSpPr>
          <p:spPr>
            <a:xfrm>
              <a:off x="4694" y="1905"/>
              <a:ext cx="25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1996" name="Object 53"/>
            <p:cNvGraphicFramePr/>
            <p:nvPr/>
          </p:nvGraphicFramePr>
          <p:xfrm>
            <a:off x="4779" y="1933"/>
            <a:ext cx="156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" name="" r:id="rId1" imgW="139700" imgH="177800" progId="Equation.3">
                    <p:embed/>
                  </p:oleObj>
                </mc:Choice>
                <mc:Fallback>
                  <p:oleObj name="" r:id="rId1" imgW="139700" imgH="177800" progId="Equation.3">
                    <p:embed/>
                    <p:pic>
                      <p:nvPicPr>
                        <p:cNvPr id="0" name="图片 316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779" y="1933"/>
                          <a:ext cx="156" cy="1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942" name="Text Box 54"/>
          <p:cNvSpPr txBox="1"/>
          <p:nvPr/>
        </p:nvSpPr>
        <p:spPr>
          <a:xfrm>
            <a:off x="311150" y="2759075"/>
            <a:ext cx="43237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、以线圈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为参考系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′      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943" name="Text Box 55"/>
          <p:cNvSpPr txBox="1"/>
          <p:nvPr/>
        </p:nvSpPr>
        <p:spPr>
          <a:xfrm>
            <a:off x="339725" y="4394200"/>
            <a:ext cx="799084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、以相对于长直电流向右运动，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速度为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u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的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观察者为参考系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S''</a:t>
            </a:r>
            <a:r>
              <a:rPr lang="zh-CN" altLang="en-US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 Box 44"/>
          <p:cNvSpPr txBox="1"/>
          <p:nvPr/>
        </p:nvSpPr>
        <p:spPr>
          <a:xfrm>
            <a:off x="928370" y="1875155"/>
            <a:ext cx="22783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动生电动势</a:t>
            </a:r>
            <a:endParaRPr 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 Box 44"/>
          <p:cNvSpPr txBox="1"/>
          <p:nvPr/>
        </p:nvSpPr>
        <p:spPr>
          <a:xfrm>
            <a:off x="958215" y="3545205"/>
            <a:ext cx="22783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感生电动势</a:t>
            </a:r>
            <a:endParaRPr 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 txBox="1"/>
          <p:nvPr/>
        </p:nvSpPr>
        <p:spPr>
          <a:xfrm>
            <a:off x="1002665" y="5501005"/>
            <a:ext cx="31642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动生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感生电动势</a:t>
            </a:r>
            <a:endParaRPr 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  <p:bldP spid="37932" grpId="0"/>
      <p:bldP spid="37942" grpId="0"/>
      <p:bldP spid="37943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630" y="1326515"/>
            <a:ext cx="6704330" cy="472694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40" y="1242695"/>
            <a:ext cx="8587740" cy="4934585"/>
          </a:xfrm>
          <a:prstGeom prst="rect">
            <a:avLst/>
          </a:prstGeom>
        </p:spPr>
      </p:pic>
      <p:sp>
        <p:nvSpPr>
          <p:cNvPr id="44049" name="Text Box 4"/>
          <p:cNvSpPr txBox="1"/>
          <p:nvPr/>
        </p:nvSpPr>
        <p:spPr>
          <a:xfrm>
            <a:off x="131763" y="346075"/>
            <a:ext cx="3840162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四、电磁感应的应用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48132" name="Text Box 4"/>
          <p:cNvSpPr txBox="1"/>
          <p:nvPr/>
        </p:nvSpPr>
        <p:spPr>
          <a:xfrm>
            <a:off x="376555" y="437515"/>
            <a:ext cx="2011363" cy="5826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</a:t>
            </a:r>
            <a:r>
              <a:rPr lang="zh-CN" altLang="en-US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、涡电流</a:t>
            </a:r>
            <a:endParaRPr lang="zh-CN" altLang="en-US" sz="3200" dirty="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8133" name="Rectangle 5"/>
          <p:cNvSpPr/>
          <p:nvPr/>
        </p:nvSpPr>
        <p:spPr>
          <a:xfrm>
            <a:off x="251778" y="1269365"/>
            <a:ext cx="8458200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　金属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导体块</a:t>
            </a:r>
            <a:r>
              <a:rPr lang="zh-CN" altLang="en-US" dirty="0">
                <a:latin typeface="Verdana" panose="020B0604030504040204" pitchFamily="34" charset="0"/>
                <a:ea typeface="宋体" panose="02010600030101010101" pitchFamily="2" charset="-122"/>
              </a:rPr>
              <a:t>处在变化的磁场中或在非匀强磁场中切割，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就会在导体块内形成自成回路的电流，这种电流就叫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涡电流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1781175" y="3060700"/>
            <a:ext cx="4591050" cy="3375025"/>
            <a:chOff x="3305" y="1593"/>
            <a:chExt cx="1760" cy="1276"/>
          </a:xfrm>
        </p:grpSpPr>
        <p:sp>
          <p:nvSpPr>
            <p:cNvPr id="44037" name="AutoShape 7"/>
            <p:cNvSpPr/>
            <p:nvPr/>
          </p:nvSpPr>
          <p:spPr>
            <a:xfrm>
              <a:off x="3759" y="1593"/>
              <a:ext cx="1247" cy="1276"/>
            </a:xfrm>
            <a:prstGeom prst="can">
              <a:avLst>
                <a:gd name="adj" fmla="val 25556"/>
              </a:avLst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8" name="Arc 8"/>
            <p:cNvSpPr/>
            <p:nvPr/>
          </p:nvSpPr>
          <p:spPr>
            <a:xfrm rot="5400000">
              <a:off x="4188" y="1738"/>
              <a:ext cx="304" cy="1361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26" y="1336"/>
                </a:cxn>
                <a:cxn ang="0">
                  <a:pos x="85" y="681"/>
                </a:cxn>
              </a:cxnLst>
              <a:pathLst>
                <a:path w="29977" h="43200" fill="none">
                  <a:moveTo>
                    <a:pt x="0" y="1690"/>
                  </a:moveTo>
                  <a:cubicBezTo>
                    <a:pt x="2652" y="574"/>
                    <a:pt x="5500" y="-1"/>
                    <a:pt x="8377" y="0"/>
                  </a:cubicBezTo>
                  <a:cubicBezTo>
                    <a:pt x="20306" y="0"/>
                    <a:pt x="29977" y="9670"/>
                    <a:pt x="29977" y="21600"/>
                  </a:cubicBezTo>
                  <a:cubicBezTo>
                    <a:pt x="29977" y="33529"/>
                    <a:pt x="20306" y="43200"/>
                    <a:pt x="8377" y="43200"/>
                  </a:cubicBezTo>
                  <a:cubicBezTo>
                    <a:pt x="6404" y="43200"/>
                    <a:pt x="4441" y="42929"/>
                    <a:pt x="2542" y="42396"/>
                  </a:cubicBezTo>
                </a:path>
                <a:path w="29977" h="43200" stroke="0">
                  <a:moveTo>
                    <a:pt x="0" y="1690"/>
                  </a:moveTo>
                  <a:cubicBezTo>
                    <a:pt x="2652" y="574"/>
                    <a:pt x="5500" y="-1"/>
                    <a:pt x="8377" y="0"/>
                  </a:cubicBezTo>
                  <a:cubicBezTo>
                    <a:pt x="20306" y="0"/>
                    <a:pt x="29977" y="9670"/>
                    <a:pt x="29977" y="21600"/>
                  </a:cubicBezTo>
                  <a:cubicBezTo>
                    <a:pt x="29977" y="33529"/>
                    <a:pt x="20306" y="43200"/>
                    <a:pt x="8377" y="43200"/>
                  </a:cubicBezTo>
                  <a:cubicBezTo>
                    <a:pt x="6404" y="43200"/>
                    <a:pt x="4441" y="42929"/>
                    <a:pt x="2542" y="42396"/>
                  </a:cubicBezTo>
                  <a:lnTo>
                    <a:pt x="8377" y="2160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9" name="Arc 9"/>
            <p:cNvSpPr/>
            <p:nvPr/>
          </p:nvSpPr>
          <p:spPr>
            <a:xfrm rot="5400000">
              <a:off x="4188" y="1483"/>
              <a:ext cx="304" cy="1361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26" y="1336"/>
                </a:cxn>
                <a:cxn ang="0">
                  <a:pos x="85" y="681"/>
                </a:cxn>
              </a:cxnLst>
              <a:pathLst>
                <a:path w="29977" h="43200" fill="none">
                  <a:moveTo>
                    <a:pt x="0" y="1690"/>
                  </a:moveTo>
                  <a:cubicBezTo>
                    <a:pt x="2652" y="574"/>
                    <a:pt x="5500" y="-1"/>
                    <a:pt x="8377" y="0"/>
                  </a:cubicBezTo>
                  <a:cubicBezTo>
                    <a:pt x="20306" y="0"/>
                    <a:pt x="29977" y="9670"/>
                    <a:pt x="29977" y="21600"/>
                  </a:cubicBezTo>
                  <a:cubicBezTo>
                    <a:pt x="29977" y="33529"/>
                    <a:pt x="20306" y="43200"/>
                    <a:pt x="8377" y="43200"/>
                  </a:cubicBezTo>
                  <a:cubicBezTo>
                    <a:pt x="6404" y="43200"/>
                    <a:pt x="4441" y="42929"/>
                    <a:pt x="2542" y="42396"/>
                  </a:cubicBezTo>
                </a:path>
                <a:path w="29977" h="43200" stroke="0">
                  <a:moveTo>
                    <a:pt x="0" y="1690"/>
                  </a:moveTo>
                  <a:cubicBezTo>
                    <a:pt x="2652" y="574"/>
                    <a:pt x="5500" y="-1"/>
                    <a:pt x="8377" y="0"/>
                  </a:cubicBezTo>
                  <a:cubicBezTo>
                    <a:pt x="20306" y="0"/>
                    <a:pt x="29977" y="9670"/>
                    <a:pt x="29977" y="21600"/>
                  </a:cubicBezTo>
                  <a:cubicBezTo>
                    <a:pt x="29977" y="33529"/>
                    <a:pt x="20306" y="43200"/>
                    <a:pt x="8377" y="43200"/>
                  </a:cubicBezTo>
                  <a:cubicBezTo>
                    <a:pt x="6404" y="43200"/>
                    <a:pt x="4441" y="42929"/>
                    <a:pt x="2542" y="42396"/>
                  </a:cubicBezTo>
                  <a:lnTo>
                    <a:pt x="8377" y="2160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0" name="Arc 10"/>
            <p:cNvSpPr/>
            <p:nvPr/>
          </p:nvSpPr>
          <p:spPr>
            <a:xfrm rot="5400000">
              <a:off x="4188" y="1342"/>
              <a:ext cx="304" cy="1361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26" y="1336"/>
                </a:cxn>
                <a:cxn ang="0">
                  <a:pos x="85" y="681"/>
                </a:cxn>
              </a:cxnLst>
              <a:pathLst>
                <a:path w="29977" h="43200" fill="none">
                  <a:moveTo>
                    <a:pt x="0" y="1690"/>
                  </a:moveTo>
                  <a:cubicBezTo>
                    <a:pt x="2652" y="574"/>
                    <a:pt x="5500" y="-1"/>
                    <a:pt x="8377" y="0"/>
                  </a:cubicBezTo>
                  <a:cubicBezTo>
                    <a:pt x="20306" y="0"/>
                    <a:pt x="29977" y="9670"/>
                    <a:pt x="29977" y="21600"/>
                  </a:cubicBezTo>
                  <a:cubicBezTo>
                    <a:pt x="29977" y="33529"/>
                    <a:pt x="20306" y="43200"/>
                    <a:pt x="8377" y="43200"/>
                  </a:cubicBezTo>
                  <a:cubicBezTo>
                    <a:pt x="6404" y="43200"/>
                    <a:pt x="4441" y="42929"/>
                    <a:pt x="2542" y="42396"/>
                  </a:cubicBezTo>
                </a:path>
                <a:path w="29977" h="43200" stroke="0">
                  <a:moveTo>
                    <a:pt x="0" y="1690"/>
                  </a:moveTo>
                  <a:cubicBezTo>
                    <a:pt x="2652" y="574"/>
                    <a:pt x="5500" y="-1"/>
                    <a:pt x="8377" y="0"/>
                  </a:cubicBezTo>
                  <a:cubicBezTo>
                    <a:pt x="20306" y="0"/>
                    <a:pt x="29977" y="9670"/>
                    <a:pt x="29977" y="21600"/>
                  </a:cubicBezTo>
                  <a:cubicBezTo>
                    <a:pt x="29977" y="33529"/>
                    <a:pt x="20306" y="43200"/>
                    <a:pt x="8377" y="43200"/>
                  </a:cubicBezTo>
                  <a:cubicBezTo>
                    <a:pt x="6404" y="43200"/>
                    <a:pt x="4441" y="42929"/>
                    <a:pt x="2542" y="42396"/>
                  </a:cubicBezTo>
                  <a:lnTo>
                    <a:pt x="8377" y="2160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1" name="Arc 11"/>
            <p:cNvSpPr/>
            <p:nvPr/>
          </p:nvSpPr>
          <p:spPr>
            <a:xfrm rot="5400000">
              <a:off x="4257" y="1949"/>
              <a:ext cx="304" cy="1312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67" y="1312"/>
                </a:cxn>
                <a:cxn ang="0">
                  <a:pos x="85" y="681"/>
                </a:cxn>
              </a:cxnLst>
              <a:pathLst>
                <a:path w="29977" h="41644" fill="none">
                  <a:moveTo>
                    <a:pt x="0" y="1690"/>
                  </a:moveTo>
                  <a:cubicBezTo>
                    <a:pt x="2652" y="574"/>
                    <a:pt x="5500" y="-1"/>
                    <a:pt x="8377" y="0"/>
                  </a:cubicBezTo>
                  <a:cubicBezTo>
                    <a:pt x="20306" y="0"/>
                    <a:pt x="29977" y="9670"/>
                    <a:pt x="29977" y="21600"/>
                  </a:cubicBezTo>
                  <a:cubicBezTo>
                    <a:pt x="29977" y="30422"/>
                    <a:pt x="24612" y="38357"/>
                    <a:pt x="16425" y="41644"/>
                  </a:cubicBezTo>
                </a:path>
                <a:path w="29977" h="41644" stroke="0">
                  <a:moveTo>
                    <a:pt x="0" y="1690"/>
                  </a:moveTo>
                  <a:cubicBezTo>
                    <a:pt x="2652" y="574"/>
                    <a:pt x="5500" y="-1"/>
                    <a:pt x="8377" y="0"/>
                  </a:cubicBezTo>
                  <a:cubicBezTo>
                    <a:pt x="20306" y="0"/>
                    <a:pt x="29977" y="9670"/>
                    <a:pt x="29977" y="21600"/>
                  </a:cubicBezTo>
                  <a:cubicBezTo>
                    <a:pt x="29977" y="30422"/>
                    <a:pt x="24612" y="38357"/>
                    <a:pt x="16425" y="41644"/>
                  </a:cubicBezTo>
                  <a:lnTo>
                    <a:pt x="8377" y="2160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2" name="Arc 12"/>
            <p:cNvSpPr/>
            <p:nvPr/>
          </p:nvSpPr>
          <p:spPr>
            <a:xfrm rot="5400000">
              <a:off x="4188" y="1604"/>
              <a:ext cx="304" cy="1361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26" y="1336"/>
                </a:cxn>
                <a:cxn ang="0">
                  <a:pos x="85" y="681"/>
                </a:cxn>
              </a:cxnLst>
              <a:pathLst>
                <a:path w="29977" h="43200" fill="none">
                  <a:moveTo>
                    <a:pt x="0" y="1690"/>
                  </a:moveTo>
                  <a:cubicBezTo>
                    <a:pt x="2652" y="574"/>
                    <a:pt x="5500" y="-1"/>
                    <a:pt x="8377" y="0"/>
                  </a:cubicBezTo>
                  <a:cubicBezTo>
                    <a:pt x="20306" y="0"/>
                    <a:pt x="29977" y="9670"/>
                    <a:pt x="29977" y="21600"/>
                  </a:cubicBezTo>
                  <a:cubicBezTo>
                    <a:pt x="29977" y="33529"/>
                    <a:pt x="20306" y="43200"/>
                    <a:pt x="8377" y="43200"/>
                  </a:cubicBezTo>
                  <a:cubicBezTo>
                    <a:pt x="6404" y="43200"/>
                    <a:pt x="4441" y="42929"/>
                    <a:pt x="2542" y="42396"/>
                  </a:cubicBezTo>
                </a:path>
                <a:path w="29977" h="43200" stroke="0">
                  <a:moveTo>
                    <a:pt x="0" y="1690"/>
                  </a:moveTo>
                  <a:cubicBezTo>
                    <a:pt x="2652" y="574"/>
                    <a:pt x="5500" y="-1"/>
                    <a:pt x="8377" y="0"/>
                  </a:cubicBezTo>
                  <a:cubicBezTo>
                    <a:pt x="20306" y="0"/>
                    <a:pt x="29977" y="9670"/>
                    <a:pt x="29977" y="21600"/>
                  </a:cubicBezTo>
                  <a:cubicBezTo>
                    <a:pt x="29977" y="33529"/>
                    <a:pt x="20306" y="43200"/>
                    <a:pt x="8377" y="43200"/>
                  </a:cubicBezTo>
                  <a:cubicBezTo>
                    <a:pt x="6404" y="43200"/>
                    <a:pt x="4441" y="42929"/>
                    <a:pt x="2542" y="42396"/>
                  </a:cubicBezTo>
                  <a:lnTo>
                    <a:pt x="8377" y="2160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3" name="Line 13"/>
            <p:cNvSpPr/>
            <p:nvPr/>
          </p:nvSpPr>
          <p:spPr>
            <a:xfrm>
              <a:off x="3305" y="2614"/>
              <a:ext cx="45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4" name="Line 14"/>
            <p:cNvSpPr/>
            <p:nvPr/>
          </p:nvSpPr>
          <p:spPr>
            <a:xfrm>
              <a:off x="3305" y="1848"/>
              <a:ext cx="45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44045" name="Arc 15"/>
            <p:cNvSpPr/>
            <p:nvPr/>
          </p:nvSpPr>
          <p:spPr>
            <a:xfrm>
              <a:off x="3901" y="1624"/>
              <a:ext cx="963" cy="224"/>
            </a:xfrm>
            <a:custGeom>
              <a:avLst/>
              <a:gdLst/>
              <a:ahLst/>
              <a:cxnLst>
                <a:cxn ang="0">
                  <a:pos x="512" y="224"/>
                </a:cxn>
                <a:cxn ang="0">
                  <a:pos x="568" y="222"/>
                </a:cxn>
                <a:cxn ang="0">
                  <a:pos x="482" y="112"/>
                </a:cxn>
              </a:cxnLst>
              <a:pathLst>
                <a:path w="43200" h="43200" fill="none">
                  <a:moveTo>
                    <a:pt x="22967" y="43156"/>
                  </a:moveTo>
                  <a:cubicBezTo>
                    <a:pt x="22512" y="43185"/>
                    <a:pt x="220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038"/>
                    <a:pt x="35734" y="40984"/>
                    <a:pt x="25463" y="42851"/>
                  </a:cubicBezTo>
                </a:path>
                <a:path w="43200" h="43200" stroke="0">
                  <a:moveTo>
                    <a:pt x="22967" y="43156"/>
                  </a:moveTo>
                  <a:cubicBezTo>
                    <a:pt x="22512" y="43185"/>
                    <a:pt x="220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038"/>
                    <a:pt x="35734" y="40984"/>
                    <a:pt x="25463" y="4285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6" name="Arc 16"/>
            <p:cNvSpPr/>
            <p:nvPr/>
          </p:nvSpPr>
          <p:spPr>
            <a:xfrm>
              <a:off x="4014" y="1650"/>
              <a:ext cx="737" cy="171"/>
            </a:xfrm>
            <a:custGeom>
              <a:avLst/>
              <a:gdLst/>
              <a:ahLst/>
              <a:cxnLst>
                <a:cxn ang="0">
                  <a:pos x="392" y="171"/>
                </a:cxn>
                <a:cxn ang="0">
                  <a:pos x="434" y="170"/>
                </a:cxn>
                <a:cxn ang="0">
                  <a:pos x="369" y="86"/>
                </a:cxn>
              </a:cxnLst>
              <a:pathLst>
                <a:path w="43200" h="43200" fill="none">
                  <a:moveTo>
                    <a:pt x="22967" y="43156"/>
                  </a:moveTo>
                  <a:cubicBezTo>
                    <a:pt x="22512" y="43185"/>
                    <a:pt x="220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038"/>
                    <a:pt x="35734" y="40984"/>
                    <a:pt x="25463" y="42851"/>
                  </a:cubicBezTo>
                </a:path>
                <a:path w="43200" h="43200" stroke="0">
                  <a:moveTo>
                    <a:pt x="22967" y="43156"/>
                  </a:moveTo>
                  <a:cubicBezTo>
                    <a:pt x="22512" y="43185"/>
                    <a:pt x="220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038"/>
                    <a:pt x="35734" y="40984"/>
                    <a:pt x="25463" y="4285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7" name="Arc 17"/>
            <p:cNvSpPr/>
            <p:nvPr/>
          </p:nvSpPr>
          <p:spPr>
            <a:xfrm>
              <a:off x="4128" y="1678"/>
              <a:ext cx="510" cy="119"/>
            </a:xfrm>
            <a:custGeom>
              <a:avLst/>
              <a:gdLst/>
              <a:ahLst/>
              <a:cxnLst>
                <a:cxn ang="0">
                  <a:pos x="271" y="119"/>
                </a:cxn>
                <a:cxn ang="0">
                  <a:pos x="301" y="118"/>
                </a:cxn>
                <a:cxn ang="0">
                  <a:pos x="255" y="59"/>
                </a:cxn>
              </a:cxnLst>
              <a:pathLst>
                <a:path w="43200" h="43200" fill="none">
                  <a:moveTo>
                    <a:pt x="22967" y="43156"/>
                  </a:moveTo>
                  <a:cubicBezTo>
                    <a:pt x="22512" y="43185"/>
                    <a:pt x="220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038"/>
                    <a:pt x="35734" y="40984"/>
                    <a:pt x="25463" y="42851"/>
                  </a:cubicBezTo>
                </a:path>
                <a:path w="43200" h="43200" stroke="0">
                  <a:moveTo>
                    <a:pt x="22967" y="43156"/>
                  </a:moveTo>
                  <a:cubicBezTo>
                    <a:pt x="22512" y="43185"/>
                    <a:pt x="220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038"/>
                    <a:pt x="35734" y="40984"/>
                    <a:pt x="25463" y="4285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8" name="Arc 18"/>
            <p:cNvSpPr/>
            <p:nvPr/>
          </p:nvSpPr>
          <p:spPr>
            <a:xfrm flipV="1">
              <a:off x="4212" y="1712"/>
              <a:ext cx="341" cy="51"/>
            </a:xfrm>
            <a:custGeom>
              <a:avLst/>
              <a:gdLst/>
              <a:ahLst/>
              <a:cxnLst>
                <a:cxn ang="0">
                  <a:pos x="181" y="51"/>
                </a:cxn>
                <a:cxn ang="0">
                  <a:pos x="201" y="51"/>
                </a:cxn>
                <a:cxn ang="0">
                  <a:pos x="171" y="26"/>
                </a:cxn>
              </a:cxnLst>
              <a:pathLst>
                <a:path w="43200" h="43200" fill="none">
                  <a:moveTo>
                    <a:pt x="22967" y="43156"/>
                  </a:moveTo>
                  <a:cubicBezTo>
                    <a:pt x="22512" y="43185"/>
                    <a:pt x="220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038"/>
                    <a:pt x="35734" y="40984"/>
                    <a:pt x="25463" y="42851"/>
                  </a:cubicBezTo>
                </a:path>
                <a:path w="43200" h="43200" stroke="0">
                  <a:moveTo>
                    <a:pt x="22967" y="43156"/>
                  </a:moveTo>
                  <a:cubicBezTo>
                    <a:pt x="22512" y="43185"/>
                    <a:pt x="220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038"/>
                    <a:pt x="35734" y="40984"/>
                    <a:pt x="25463" y="4285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  <p:bldP spid="481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7" name="图片 72712" descr="149660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287338"/>
            <a:ext cx="6570662" cy="6570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0" name="图片 72709" descr="MTQ1OTk0MTI4OTMzMjU0NzExNDMxMg=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8" y="728663"/>
            <a:ext cx="7832725" cy="5761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8" name="图片 72707" descr="电磁炉原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728663"/>
            <a:ext cx="8081962" cy="6119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0" name="Text Box 19"/>
          <p:cNvSpPr txBox="1"/>
          <p:nvPr/>
        </p:nvSpPr>
        <p:spPr>
          <a:xfrm>
            <a:off x="25400" y="98425"/>
            <a:ext cx="4725988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应用一、涡电流的热效应</a:t>
            </a:r>
            <a:endParaRPr lang="zh-CN" altLang="en-US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141314" name="Rectangle 2"/>
          <p:cNvSpPr/>
          <p:nvPr/>
        </p:nvSpPr>
        <p:spPr>
          <a:xfrm>
            <a:off x="197168" y="84455"/>
            <a:ext cx="161099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电动势</a:t>
            </a:r>
            <a:endParaRPr lang="zh-CN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1315" name="Object 3"/>
          <p:cNvGraphicFramePr/>
          <p:nvPr/>
        </p:nvGraphicFramePr>
        <p:xfrm>
          <a:off x="3508693" y="702628"/>
          <a:ext cx="1262062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558800" imgH="444500" progId="Equation.3">
                  <p:embed/>
                </p:oleObj>
              </mc:Choice>
              <mc:Fallback>
                <p:oleObj name="" r:id="rId1" imgW="558800" imgH="4445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08693" y="702628"/>
                        <a:ext cx="1262062" cy="839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5" name="Rectangle 13"/>
          <p:cNvSpPr/>
          <p:nvPr/>
        </p:nvSpPr>
        <p:spPr>
          <a:xfrm>
            <a:off x="387033" y="1761808"/>
            <a:ext cx="268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电源内部做功：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Object 9"/>
          <p:cNvGraphicFramePr/>
          <p:nvPr/>
        </p:nvGraphicFramePr>
        <p:xfrm>
          <a:off x="3378042" y="1717517"/>
          <a:ext cx="214566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977900" imgH="330200" progId="Equation.3">
                  <p:embed/>
                </p:oleObj>
              </mc:Choice>
              <mc:Fallback>
                <p:oleObj name="" r:id="rId3" imgW="977900" imgH="3302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8042" y="1717517"/>
                        <a:ext cx="214566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3"/>
          <p:cNvSpPr/>
          <p:nvPr/>
        </p:nvSpPr>
        <p:spPr>
          <a:xfrm>
            <a:off x="2353628" y="91758"/>
            <a:ext cx="232791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类比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：静电场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13"/>
          <p:cNvSpPr/>
          <p:nvPr/>
        </p:nvSpPr>
        <p:spPr>
          <a:xfrm>
            <a:off x="839788" y="880428"/>
            <a:ext cx="241681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非静电场强：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2339" name="Object 3"/>
          <p:cNvGraphicFramePr/>
          <p:nvPr/>
        </p:nvGraphicFramePr>
        <p:xfrm>
          <a:off x="3114358" y="2522855"/>
          <a:ext cx="1030287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5" imgW="444500" imgH="419100" progId="Equation.3">
                  <p:embed/>
                </p:oleObj>
              </mc:Choice>
              <mc:Fallback>
                <p:oleObj name="" r:id="rId5" imgW="444500" imgH="4191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14358" y="2522855"/>
                        <a:ext cx="1030287" cy="960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0" name="Object 4"/>
          <p:cNvGraphicFramePr/>
          <p:nvPr/>
        </p:nvGraphicFramePr>
        <p:xfrm>
          <a:off x="3159125" y="6024245"/>
          <a:ext cx="184308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7" imgW="824865" imgH="317500" progId="Equation.3">
                  <p:embed/>
                </p:oleObj>
              </mc:Choice>
              <mc:Fallback>
                <p:oleObj name="" r:id="rId7" imgW="824865" imgH="3175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59125" y="6024245"/>
                        <a:ext cx="1843088" cy="700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3" name="Object 7"/>
          <p:cNvGraphicFramePr/>
          <p:nvPr/>
        </p:nvGraphicFramePr>
        <p:xfrm>
          <a:off x="4291013" y="2590800"/>
          <a:ext cx="1649412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9" imgW="673100" imgH="330200" progId="Equation.3">
                  <p:embed/>
                </p:oleObj>
              </mc:Choice>
              <mc:Fallback>
                <p:oleObj name="" r:id="rId9" imgW="673100" imgH="3302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91013" y="2590800"/>
                        <a:ext cx="1649412" cy="738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4" name="Text Box 8"/>
          <p:cNvSpPr txBox="1"/>
          <p:nvPr/>
        </p:nvSpPr>
        <p:spPr>
          <a:xfrm>
            <a:off x="1305560" y="3640455"/>
            <a:ext cx="468693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单位：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，    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方向：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负极指向正极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5" name="Text Box 9"/>
          <p:cNvSpPr txBox="1"/>
          <p:nvPr/>
        </p:nvSpPr>
        <p:spPr>
          <a:xfrm>
            <a:off x="108268" y="5280025"/>
            <a:ext cx="82257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一般地，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非静电力存在于整个电路时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对整个电路有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8" name="Rectangle 12"/>
          <p:cNvSpPr/>
          <p:nvPr/>
        </p:nvSpPr>
        <p:spPr>
          <a:xfrm>
            <a:off x="4560888" y="2609850"/>
            <a:ext cx="1439862" cy="71913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 Box 2"/>
          <p:cNvSpPr txBox="1"/>
          <p:nvPr/>
        </p:nvSpPr>
        <p:spPr>
          <a:xfrm>
            <a:off x="334645" y="4316095"/>
            <a:ext cx="76104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意义：描述电源将其它形式的能量转换为电能的本领。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Rectangle 13"/>
          <p:cNvSpPr/>
          <p:nvPr/>
        </p:nvSpPr>
        <p:spPr>
          <a:xfrm>
            <a:off x="1384618" y="2697798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电动势：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4" grpId="0"/>
      <p:bldP spid="142345" grpId="0"/>
      <p:bldP spid="142348" grpId="0" bldLvl="0" animBg="1"/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40" name="图片 73739" descr="201412301624085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908050"/>
            <a:ext cx="7607300" cy="5383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2" name="Text Box 19"/>
          <p:cNvSpPr txBox="1"/>
          <p:nvPr/>
        </p:nvSpPr>
        <p:spPr>
          <a:xfrm>
            <a:off x="25400" y="98425"/>
            <a:ext cx="735965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应用二、涡电流的机械效应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电磁缓速器</a:t>
            </a:r>
            <a:endParaRPr lang="zh-CN" altLang="en-US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3736" name="图片 737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3" y="728663"/>
            <a:ext cx="8054975" cy="5859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7" name="图片 737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3" y="684213"/>
            <a:ext cx="8486775" cy="5894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4" name="图片 737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73" y="593408"/>
            <a:ext cx="8847137" cy="5984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140" y="39053"/>
            <a:ext cx="8229600" cy="1143000"/>
          </a:xfrm>
        </p:spPr>
        <p:txBody>
          <a:bodyPr/>
          <a:p>
            <a:r>
              <a:rPr lang="zh-CN" altLang="en-US" sz="3600" b="1">
                <a:solidFill>
                  <a:srgbClr val="C00000"/>
                </a:solidFill>
              </a:rPr>
              <a:t>桥 梁 减 震</a:t>
            </a:r>
            <a:endParaRPr lang="zh-CN" altLang="en-US" sz="3600" b="1">
              <a:solidFill>
                <a:srgbClr val="C000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4170" y="1028700"/>
            <a:ext cx="8455025" cy="5286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049020"/>
            <a:ext cx="8289925" cy="5527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9630" y="2921635"/>
            <a:ext cx="4172585" cy="3809365"/>
          </a:xfrm>
          <a:prstGeom prst="rect">
            <a:avLst/>
          </a:prstGeom>
        </p:spPr>
      </p:pic>
      <p:sp>
        <p:nvSpPr>
          <p:cNvPr id="75778" name="文本框 75777"/>
          <p:cNvSpPr txBox="1"/>
          <p:nvPr/>
        </p:nvSpPr>
        <p:spPr>
          <a:xfrm>
            <a:off x="515938" y="1317625"/>
            <a:ext cx="8105775" cy="1117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2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例如在各种电机，变压器中。就必须尽量减少铁芯中的涡流，以免过热而烧毁电气设备。         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5779" name="矩形 75778"/>
          <p:cNvSpPr/>
          <p:nvPr/>
        </p:nvSpPr>
        <p:spPr>
          <a:xfrm>
            <a:off x="522288" y="688975"/>
            <a:ext cx="697388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涡电流的弊端是消耗能量，发散热量。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107" name="矩形 75779"/>
          <p:cNvSpPr/>
          <p:nvPr/>
        </p:nvSpPr>
        <p:spPr>
          <a:xfrm>
            <a:off x="252413" y="100013"/>
            <a:ext cx="4905375" cy="6048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涡电流的危害：</a:t>
            </a:r>
            <a:endParaRPr lang="zh-CN" altLang="en-US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08" name="矩形 75781"/>
          <p:cNvSpPr/>
          <p:nvPr/>
        </p:nvSpPr>
        <p:spPr>
          <a:xfrm>
            <a:off x="4419600" y="2590800"/>
            <a:ext cx="3886200" cy="3429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5788" name="图片 757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830" y="2921635"/>
            <a:ext cx="4351020" cy="3808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2924810"/>
            <a:ext cx="3946525" cy="3806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t="4597" r="1101" b="6910"/>
          <a:stretch>
            <a:fillRect/>
          </a:stretch>
        </p:blipFill>
        <p:spPr>
          <a:xfrm>
            <a:off x="4375785" y="647065"/>
            <a:ext cx="4563110" cy="19437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/>
      <p:bldP spid="75779" grpId="0" uiExpan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47210" name="Rectangle 106"/>
          <p:cNvSpPr/>
          <p:nvPr/>
        </p:nvSpPr>
        <p:spPr>
          <a:xfrm>
            <a:off x="690563" y="928688"/>
            <a:ext cx="5638800" cy="533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利用涡旋电场对电子进行加速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1" name="Rectangle 110"/>
          <p:cNvSpPr/>
          <p:nvPr/>
        </p:nvSpPr>
        <p:spPr>
          <a:xfrm>
            <a:off x="566738" y="1538288"/>
            <a:ext cx="778510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原理：电磁铁线圈中交变电流，产生交变磁场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交变磁场又在真空室内激发涡旋电场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9945" name="图片 39944" descr="gs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9313" y="2673350"/>
            <a:ext cx="4381500" cy="3287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8" name="图片 39947" descr="gsqhal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73350"/>
            <a:ext cx="4270375" cy="3287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9" name="矩形 39948"/>
          <p:cNvSpPr/>
          <p:nvPr/>
        </p:nvSpPr>
        <p:spPr>
          <a:xfrm>
            <a:off x="1285875" y="6065838"/>
            <a:ext cx="2384425" cy="460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直流电激励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50" name="矩形 39949"/>
          <p:cNvSpPr/>
          <p:nvPr/>
        </p:nvSpPr>
        <p:spPr>
          <a:xfrm>
            <a:off x="5156200" y="6065838"/>
            <a:ext cx="3060700" cy="460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交变电流电激励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838" y="257175"/>
            <a:ext cx="374332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2、电子感应加速器</a:t>
            </a:r>
            <a:r>
              <a:rPr lang="zh-CN" altLang="en-US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4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10" grpId="0"/>
      <p:bldP spid="39941" grpId="0"/>
      <p:bldP spid="39949" grpId="0"/>
      <p:bldP spid="39950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2225" y="1479550"/>
            <a:ext cx="4999038" cy="474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4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747838"/>
            <a:ext cx="3517900" cy="4481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5" name="Rectangle 106"/>
          <p:cNvSpPr/>
          <p:nvPr/>
        </p:nvSpPr>
        <p:spPr>
          <a:xfrm>
            <a:off x="520700" y="946150"/>
            <a:ext cx="4151313" cy="533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漏电断路器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漏电开关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56" name="文本框 1"/>
          <p:cNvSpPr txBox="1"/>
          <p:nvPr/>
        </p:nvSpPr>
        <p:spPr>
          <a:xfrm>
            <a:off x="280988" y="149225"/>
            <a:ext cx="36423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</a:t>
            </a:r>
            <a:r>
              <a:rPr lang="zh-CN" altLang="en-US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、电磁感应的应用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50178" name="Text Box 4"/>
          <p:cNvSpPr txBox="1"/>
          <p:nvPr/>
        </p:nvSpPr>
        <p:spPr>
          <a:xfrm>
            <a:off x="1601788" y="142875"/>
            <a:ext cx="465391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§12.4  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自感应  互感应</a:t>
            </a:r>
            <a:endParaRPr lang="en-US" altLang="zh-CN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58" name="Rectangle 6"/>
          <p:cNvSpPr/>
          <p:nvPr/>
        </p:nvSpPr>
        <p:spPr>
          <a:xfrm>
            <a:off x="206375" y="908050"/>
            <a:ext cx="5356225" cy="579438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eaLnBrk="0" hangingPunct="0"/>
            <a:r>
              <a:rPr lang="en-US" altLang="zh-CN" sz="3200" b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3200" b="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一、</a:t>
            </a:r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自感现象及自感系数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9159" name="Rectangle 7"/>
          <p:cNvSpPr/>
          <p:nvPr/>
        </p:nvSpPr>
        <p:spPr>
          <a:xfrm>
            <a:off x="208280" y="1576705"/>
            <a:ext cx="871156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 anchorCtr="0">
            <a:spAutoFit/>
          </a:bodyPr>
          <a:p>
            <a:pPr eaLnBrk="0" hangingPunct="0"/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自感现象：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当线圈中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电流发生变化时，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回路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自身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的磁通量随之改变，从而在回路中产生感应电动势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自感电动势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的现象。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6103938" y="3921125"/>
            <a:ext cx="1327150" cy="1665288"/>
            <a:chOff x="1867" y="2755"/>
            <a:chExt cx="836" cy="1049"/>
          </a:xfrm>
        </p:grpSpPr>
        <p:sp>
          <p:nvSpPr>
            <p:cNvPr id="50182" name="Line 30"/>
            <p:cNvSpPr/>
            <p:nvPr/>
          </p:nvSpPr>
          <p:spPr>
            <a:xfrm>
              <a:off x="1916" y="3492"/>
              <a:ext cx="0" cy="312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83" name="Arc 31"/>
            <p:cNvSpPr/>
            <p:nvPr/>
          </p:nvSpPr>
          <p:spPr>
            <a:xfrm>
              <a:off x="2484" y="2758"/>
              <a:ext cx="219" cy="879"/>
            </a:xfrm>
            <a:custGeom>
              <a:avLst/>
              <a:gdLst/>
              <a:ahLst/>
              <a:cxnLst>
                <a:cxn ang="0">
                  <a:pos x="117" y="878"/>
                </a:cxn>
                <a:cxn ang="0">
                  <a:pos x="178" y="781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23008" y="43154"/>
                  </a:moveTo>
                  <a:cubicBezTo>
                    <a:pt x="22539" y="43184"/>
                    <a:pt x="22069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8126"/>
                    <a:pt x="40248" y="34303"/>
                    <a:pt x="35170" y="38404"/>
                  </a:cubicBezTo>
                </a:path>
                <a:path w="43200" h="43200" stroke="0">
                  <a:moveTo>
                    <a:pt x="23008" y="43154"/>
                  </a:moveTo>
                  <a:cubicBezTo>
                    <a:pt x="22539" y="43184"/>
                    <a:pt x="22069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8126"/>
                    <a:pt x="40248" y="34303"/>
                    <a:pt x="35170" y="38404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84" name="Arc 32"/>
            <p:cNvSpPr/>
            <p:nvPr/>
          </p:nvSpPr>
          <p:spPr>
            <a:xfrm>
              <a:off x="2434" y="2755"/>
              <a:ext cx="219" cy="879"/>
            </a:xfrm>
            <a:custGeom>
              <a:avLst/>
              <a:gdLst/>
              <a:ahLst/>
              <a:cxnLst>
                <a:cxn ang="0">
                  <a:pos x="218" y="395"/>
                </a:cxn>
                <a:cxn ang="0">
                  <a:pos x="218" y="390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</a:path>
                <a:path w="43200" h="43200" stroke="0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85" name="Arc 33"/>
            <p:cNvSpPr/>
            <p:nvPr/>
          </p:nvSpPr>
          <p:spPr>
            <a:xfrm>
              <a:off x="2378" y="2755"/>
              <a:ext cx="219" cy="879"/>
            </a:xfrm>
            <a:custGeom>
              <a:avLst/>
              <a:gdLst/>
              <a:ahLst/>
              <a:cxnLst>
                <a:cxn ang="0">
                  <a:pos x="218" y="395"/>
                </a:cxn>
                <a:cxn ang="0">
                  <a:pos x="218" y="390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</a:path>
                <a:path w="43200" h="43200" stroke="0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86" name="Arc 34"/>
            <p:cNvSpPr/>
            <p:nvPr/>
          </p:nvSpPr>
          <p:spPr>
            <a:xfrm>
              <a:off x="2321" y="2755"/>
              <a:ext cx="219" cy="879"/>
            </a:xfrm>
            <a:custGeom>
              <a:avLst/>
              <a:gdLst/>
              <a:ahLst/>
              <a:cxnLst>
                <a:cxn ang="0">
                  <a:pos x="218" y="395"/>
                </a:cxn>
                <a:cxn ang="0">
                  <a:pos x="218" y="390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</a:path>
                <a:path w="43200" h="43200" stroke="0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87" name="Arc 35"/>
            <p:cNvSpPr/>
            <p:nvPr/>
          </p:nvSpPr>
          <p:spPr>
            <a:xfrm>
              <a:off x="2264" y="2755"/>
              <a:ext cx="219" cy="879"/>
            </a:xfrm>
            <a:custGeom>
              <a:avLst/>
              <a:gdLst/>
              <a:ahLst/>
              <a:cxnLst>
                <a:cxn ang="0">
                  <a:pos x="218" y="395"/>
                </a:cxn>
                <a:cxn ang="0">
                  <a:pos x="218" y="390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</a:path>
                <a:path w="43200" h="43200" stroke="0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88" name="Arc 36"/>
            <p:cNvSpPr/>
            <p:nvPr/>
          </p:nvSpPr>
          <p:spPr>
            <a:xfrm>
              <a:off x="2207" y="2755"/>
              <a:ext cx="219" cy="879"/>
            </a:xfrm>
            <a:custGeom>
              <a:avLst/>
              <a:gdLst/>
              <a:ahLst/>
              <a:cxnLst>
                <a:cxn ang="0">
                  <a:pos x="218" y="395"/>
                </a:cxn>
                <a:cxn ang="0">
                  <a:pos x="218" y="390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</a:path>
                <a:path w="43200" h="43200" stroke="0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89" name="Arc 37"/>
            <p:cNvSpPr/>
            <p:nvPr/>
          </p:nvSpPr>
          <p:spPr>
            <a:xfrm>
              <a:off x="2151" y="2755"/>
              <a:ext cx="219" cy="879"/>
            </a:xfrm>
            <a:custGeom>
              <a:avLst/>
              <a:gdLst/>
              <a:ahLst/>
              <a:cxnLst>
                <a:cxn ang="0">
                  <a:pos x="218" y="395"/>
                </a:cxn>
                <a:cxn ang="0">
                  <a:pos x="218" y="390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</a:path>
                <a:path w="43200" h="43200" stroke="0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0" name="Arc 38"/>
            <p:cNvSpPr/>
            <p:nvPr/>
          </p:nvSpPr>
          <p:spPr>
            <a:xfrm>
              <a:off x="2094" y="2755"/>
              <a:ext cx="219" cy="879"/>
            </a:xfrm>
            <a:custGeom>
              <a:avLst/>
              <a:gdLst/>
              <a:ahLst/>
              <a:cxnLst>
                <a:cxn ang="0">
                  <a:pos x="218" y="395"/>
                </a:cxn>
                <a:cxn ang="0">
                  <a:pos x="218" y="390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</a:path>
                <a:path w="43200" h="43200" stroke="0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1" name="Arc 39"/>
            <p:cNvSpPr/>
            <p:nvPr/>
          </p:nvSpPr>
          <p:spPr>
            <a:xfrm>
              <a:off x="2037" y="2755"/>
              <a:ext cx="219" cy="879"/>
            </a:xfrm>
            <a:custGeom>
              <a:avLst/>
              <a:gdLst/>
              <a:ahLst/>
              <a:cxnLst>
                <a:cxn ang="0">
                  <a:pos x="218" y="395"/>
                </a:cxn>
                <a:cxn ang="0">
                  <a:pos x="218" y="390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</a:path>
                <a:path w="43200" h="43200" stroke="0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2" name="Arc 40"/>
            <p:cNvSpPr/>
            <p:nvPr/>
          </p:nvSpPr>
          <p:spPr>
            <a:xfrm>
              <a:off x="1981" y="2755"/>
              <a:ext cx="219" cy="879"/>
            </a:xfrm>
            <a:custGeom>
              <a:avLst/>
              <a:gdLst/>
              <a:ahLst/>
              <a:cxnLst>
                <a:cxn ang="0">
                  <a:pos x="218" y="395"/>
                </a:cxn>
                <a:cxn ang="0">
                  <a:pos x="218" y="390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</a:path>
                <a:path w="43200" h="43200" stroke="0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3" name="Arc 41"/>
            <p:cNvSpPr/>
            <p:nvPr/>
          </p:nvSpPr>
          <p:spPr>
            <a:xfrm>
              <a:off x="1924" y="2755"/>
              <a:ext cx="219" cy="879"/>
            </a:xfrm>
            <a:custGeom>
              <a:avLst/>
              <a:gdLst/>
              <a:ahLst/>
              <a:cxnLst>
                <a:cxn ang="0">
                  <a:pos x="218" y="395"/>
                </a:cxn>
                <a:cxn ang="0">
                  <a:pos x="218" y="390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</a:path>
                <a:path w="43200" h="43200" stroke="0">
                  <a:moveTo>
                    <a:pt x="43089" y="19420"/>
                  </a:moveTo>
                  <a:cubicBezTo>
                    <a:pt x="43163" y="20144"/>
                    <a:pt x="43200" y="208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2586" y="-1"/>
                    <a:pt x="41823" y="8247"/>
                    <a:pt x="43062" y="1916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4" name="Arc 42"/>
            <p:cNvSpPr/>
            <p:nvPr/>
          </p:nvSpPr>
          <p:spPr>
            <a:xfrm flipH="1">
              <a:off x="1867" y="2755"/>
              <a:ext cx="219" cy="879"/>
            </a:xfrm>
            <a:custGeom>
              <a:avLst/>
              <a:gdLst/>
              <a:ahLst/>
              <a:cxnLst>
                <a:cxn ang="0">
                  <a:pos x="109" y="879"/>
                </a:cxn>
                <a:cxn ang="0">
                  <a:pos x="182" y="768"/>
                </a:cxn>
                <a:cxn ang="0">
                  <a:pos x="110" y="440"/>
                </a:cxn>
              </a:cxnLst>
              <a:pathLst>
                <a:path w="43200" h="43200" fill="none">
                  <a:moveTo>
                    <a:pt x="21525" y="43199"/>
                  </a:moveTo>
                  <a:cubicBezTo>
                    <a:pt x="9625" y="43158"/>
                    <a:pt x="0" y="3350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7766"/>
                    <a:pt x="40564" y="33639"/>
                    <a:pt x="35957" y="37738"/>
                  </a:cubicBezTo>
                </a:path>
                <a:path w="43200" h="43200" stroke="0">
                  <a:moveTo>
                    <a:pt x="21525" y="43199"/>
                  </a:moveTo>
                  <a:cubicBezTo>
                    <a:pt x="9625" y="43158"/>
                    <a:pt x="0" y="3350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7766"/>
                    <a:pt x="40564" y="33639"/>
                    <a:pt x="35957" y="37738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5" name="Line 43"/>
            <p:cNvSpPr/>
            <p:nvPr/>
          </p:nvSpPr>
          <p:spPr>
            <a:xfrm>
              <a:off x="2653" y="3520"/>
              <a:ext cx="0" cy="284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triangle" w="med" len="med"/>
              <a:tailEnd type="none" w="med" len="med"/>
            </a:ln>
          </p:spPr>
        </p:sp>
      </p:grpSp>
      <p:grpSp>
        <p:nvGrpSpPr>
          <p:cNvPr id="5" name="Group 44"/>
          <p:cNvGrpSpPr/>
          <p:nvPr/>
        </p:nvGrpSpPr>
        <p:grpSpPr>
          <a:xfrm>
            <a:off x="7362825" y="3965575"/>
            <a:ext cx="811213" cy="1079500"/>
            <a:chOff x="3078" y="2897"/>
            <a:chExt cx="511" cy="680"/>
          </a:xfrm>
        </p:grpSpPr>
        <p:sp>
          <p:nvSpPr>
            <p:cNvPr id="50197" name="Freeform 45"/>
            <p:cNvSpPr/>
            <p:nvPr/>
          </p:nvSpPr>
          <p:spPr>
            <a:xfrm>
              <a:off x="3107" y="3236"/>
              <a:ext cx="482" cy="1"/>
            </a:xfrm>
            <a:custGeom>
              <a:avLst/>
              <a:gdLst/>
              <a:ahLst/>
              <a:cxnLst>
                <a:cxn ang="0">
                  <a:pos x="482" y="0"/>
                </a:cxn>
                <a:cxn ang="0">
                  <a:pos x="113" y="0"/>
                </a:cxn>
                <a:cxn ang="0">
                  <a:pos x="0" y="0"/>
                </a:cxn>
              </a:cxnLst>
              <a:pathLst>
                <a:path w="482" h="1">
                  <a:moveTo>
                    <a:pt x="482" y="0"/>
                  </a:moveTo>
                  <a:cubicBezTo>
                    <a:pt x="337" y="0"/>
                    <a:pt x="193" y="0"/>
                    <a:pt x="113" y="0"/>
                  </a:cubicBezTo>
                  <a:cubicBezTo>
                    <a:pt x="33" y="0"/>
                    <a:pt x="16" y="0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8" name="Freeform 46"/>
            <p:cNvSpPr/>
            <p:nvPr/>
          </p:nvSpPr>
          <p:spPr>
            <a:xfrm>
              <a:off x="3107" y="3351"/>
              <a:ext cx="482" cy="28"/>
            </a:xfrm>
            <a:custGeom>
              <a:avLst/>
              <a:gdLst/>
              <a:ahLst/>
              <a:cxnLst>
                <a:cxn ang="0">
                  <a:pos x="482" y="85"/>
                </a:cxn>
                <a:cxn ang="0">
                  <a:pos x="256" y="28"/>
                </a:cxn>
                <a:cxn ang="0">
                  <a:pos x="0" y="0"/>
                </a:cxn>
              </a:cxnLst>
              <a:pathLst>
                <a:path w="482" h="85">
                  <a:moveTo>
                    <a:pt x="482" y="85"/>
                  </a:moveTo>
                  <a:cubicBezTo>
                    <a:pt x="409" y="63"/>
                    <a:pt x="336" y="42"/>
                    <a:pt x="256" y="28"/>
                  </a:cubicBezTo>
                  <a:cubicBezTo>
                    <a:pt x="176" y="14"/>
                    <a:pt x="88" y="7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9" name="Freeform 47"/>
            <p:cNvSpPr/>
            <p:nvPr/>
          </p:nvSpPr>
          <p:spPr>
            <a:xfrm>
              <a:off x="3078" y="2897"/>
              <a:ext cx="454" cy="85"/>
            </a:xfrm>
            <a:custGeom>
              <a:avLst/>
              <a:gdLst/>
              <a:ahLst/>
              <a:cxnLst>
                <a:cxn ang="0">
                  <a:pos x="454" y="0"/>
                </a:cxn>
                <a:cxn ang="0">
                  <a:pos x="227" y="57"/>
                </a:cxn>
                <a:cxn ang="0">
                  <a:pos x="0" y="85"/>
                </a:cxn>
              </a:cxnLst>
              <a:pathLst>
                <a:path w="454" h="85">
                  <a:moveTo>
                    <a:pt x="454" y="0"/>
                  </a:moveTo>
                  <a:cubicBezTo>
                    <a:pt x="378" y="21"/>
                    <a:pt x="303" y="43"/>
                    <a:pt x="227" y="57"/>
                  </a:cubicBezTo>
                  <a:cubicBezTo>
                    <a:pt x="151" y="71"/>
                    <a:pt x="75" y="78"/>
                    <a:pt x="0" y="85"/>
                  </a:cubicBezTo>
                </a:path>
              </a:pathLst>
            </a:custGeom>
            <a:noFill/>
            <a:ln w="19050" cap="flat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00" name="Freeform 48"/>
            <p:cNvSpPr/>
            <p:nvPr/>
          </p:nvSpPr>
          <p:spPr>
            <a:xfrm rot="234401">
              <a:off x="3107" y="3492"/>
              <a:ext cx="482" cy="85"/>
            </a:xfrm>
            <a:custGeom>
              <a:avLst/>
              <a:gdLst/>
              <a:ahLst/>
              <a:cxnLst>
                <a:cxn ang="0">
                  <a:pos x="482" y="85"/>
                </a:cxn>
                <a:cxn ang="0">
                  <a:pos x="256" y="28"/>
                </a:cxn>
                <a:cxn ang="0">
                  <a:pos x="0" y="0"/>
                </a:cxn>
              </a:cxnLst>
              <a:pathLst>
                <a:path w="482" h="85">
                  <a:moveTo>
                    <a:pt x="482" y="85"/>
                  </a:moveTo>
                  <a:cubicBezTo>
                    <a:pt x="409" y="63"/>
                    <a:pt x="336" y="42"/>
                    <a:pt x="256" y="28"/>
                  </a:cubicBezTo>
                  <a:cubicBezTo>
                    <a:pt x="176" y="14"/>
                    <a:pt x="88" y="7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01" name="Freeform 49"/>
            <p:cNvSpPr/>
            <p:nvPr/>
          </p:nvSpPr>
          <p:spPr>
            <a:xfrm>
              <a:off x="3107" y="3039"/>
              <a:ext cx="454" cy="85"/>
            </a:xfrm>
            <a:custGeom>
              <a:avLst/>
              <a:gdLst/>
              <a:ahLst/>
              <a:cxnLst>
                <a:cxn ang="0">
                  <a:pos x="454" y="0"/>
                </a:cxn>
                <a:cxn ang="0">
                  <a:pos x="227" y="57"/>
                </a:cxn>
                <a:cxn ang="0">
                  <a:pos x="0" y="85"/>
                </a:cxn>
              </a:cxnLst>
              <a:pathLst>
                <a:path w="454" h="85">
                  <a:moveTo>
                    <a:pt x="454" y="0"/>
                  </a:moveTo>
                  <a:cubicBezTo>
                    <a:pt x="378" y="21"/>
                    <a:pt x="303" y="43"/>
                    <a:pt x="227" y="57"/>
                  </a:cubicBezTo>
                  <a:cubicBezTo>
                    <a:pt x="151" y="71"/>
                    <a:pt x="75" y="78"/>
                    <a:pt x="0" y="85"/>
                  </a:cubicBezTo>
                </a:path>
              </a:pathLst>
            </a:custGeom>
            <a:noFill/>
            <a:ln w="19050" cap="flat" cmpd="sng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6" name="Group 50"/>
          <p:cNvGrpSpPr/>
          <p:nvPr/>
        </p:nvGrpSpPr>
        <p:grpSpPr>
          <a:xfrm>
            <a:off x="5383213" y="3838575"/>
            <a:ext cx="901700" cy="1341438"/>
            <a:chOff x="1831" y="2817"/>
            <a:chExt cx="568" cy="845"/>
          </a:xfrm>
        </p:grpSpPr>
        <p:sp>
          <p:nvSpPr>
            <p:cNvPr id="50203" name="Freeform 51"/>
            <p:cNvSpPr/>
            <p:nvPr/>
          </p:nvSpPr>
          <p:spPr>
            <a:xfrm>
              <a:off x="1831" y="3238"/>
              <a:ext cx="539" cy="28"/>
            </a:xfrm>
            <a:custGeom>
              <a:avLst/>
              <a:gdLst/>
              <a:ahLst/>
              <a:cxnLst>
                <a:cxn ang="0">
                  <a:pos x="596" y="28"/>
                </a:cxn>
                <a:cxn ang="0">
                  <a:pos x="0" y="0"/>
                </a:cxn>
              </a:cxnLst>
              <a:pathLst>
                <a:path w="596" h="28">
                  <a:moveTo>
                    <a:pt x="596" y="28"/>
                  </a:moveTo>
                  <a:cubicBezTo>
                    <a:pt x="596" y="28"/>
                    <a:pt x="298" y="14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9933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04" name="Freeform 52"/>
            <p:cNvSpPr/>
            <p:nvPr/>
          </p:nvSpPr>
          <p:spPr>
            <a:xfrm>
              <a:off x="1888" y="3492"/>
              <a:ext cx="511" cy="170"/>
            </a:xfrm>
            <a:custGeom>
              <a:avLst/>
              <a:gdLst/>
              <a:ahLst/>
              <a:cxnLst>
                <a:cxn ang="0">
                  <a:pos x="596" y="0"/>
                </a:cxn>
                <a:cxn ang="0">
                  <a:pos x="199" y="56"/>
                </a:cxn>
                <a:cxn ang="0">
                  <a:pos x="0" y="113"/>
                </a:cxn>
              </a:cxnLst>
              <a:pathLst>
                <a:path w="596" h="113">
                  <a:moveTo>
                    <a:pt x="596" y="0"/>
                  </a:moveTo>
                  <a:cubicBezTo>
                    <a:pt x="447" y="18"/>
                    <a:pt x="298" y="37"/>
                    <a:pt x="199" y="56"/>
                  </a:cubicBezTo>
                  <a:cubicBezTo>
                    <a:pt x="100" y="75"/>
                    <a:pt x="50" y="94"/>
                    <a:pt x="0" y="113"/>
                  </a:cubicBezTo>
                </a:path>
              </a:pathLst>
            </a:custGeom>
            <a:noFill/>
            <a:ln w="19050" cap="flat" cmpd="sng">
              <a:solidFill>
                <a:srgbClr val="9933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05" name="Freeform 53"/>
            <p:cNvSpPr/>
            <p:nvPr/>
          </p:nvSpPr>
          <p:spPr>
            <a:xfrm>
              <a:off x="1831" y="3380"/>
              <a:ext cx="539" cy="56"/>
            </a:xfrm>
            <a:custGeom>
              <a:avLst/>
              <a:gdLst/>
              <a:ahLst/>
              <a:cxnLst>
                <a:cxn ang="0">
                  <a:pos x="596" y="0"/>
                </a:cxn>
                <a:cxn ang="0">
                  <a:pos x="199" y="56"/>
                </a:cxn>
                <a:cxn ang="0">
                  <a:pos x="0" y="113"/>
                </a:cxn>
              </a:cxnLst>
              <a:pathLst>
                <a:path w="596" h="113">
                  <a:moveTo>
                    <a:pt x="596" y="0"/>
                  </a:moveTo>
                  <a:cubicBezTo>
                    <a:pt x="447" y="18"/>
                    <a:pt x="298" y="37"/>
                    <a:pt x="199" y="56"/>
                  </a:cubicBezTo>
                  <a:cubicBezTo>
                    <a:pt x="100" y="75"/>
                    <a:pt x="50" y="94"/>
                    <a:pt x="0" y="113"/>
                  </a:cubicBezTo>
                </a:path>
              </a:pathLst>
            </a:custGeom>
            <a:noFill/>
            <a:ln w="19050" cap="flat" cmpd="sng">
              <a:solidFill>
                <a:srgbClr val="9933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06" name="Freeform 54"/>
            <p:cNvSpPr/>
            <p:nvPr/>
          </p:nvSpPr>
          <p:spPr>
            <a:xfrm>
              <a:off x="1925" y="2817"/>
              <a:ext cx="434" cy="205"/>
            </a:xfrm>
            <a:custGeom>
              <a:avLst/>
              <a:gdLst/>
              <a:ahLst/>
              <a:cxnLst>
                <a:cxn ang="0">
                  <a:pos x="434" y="205"/>
                </a:cxn>
                <a:cxn ang="0">
                  <a:pos x="253" y="166"/>
                </a:cxn>
                <a:cxn ang="0">
                  <a:pos x="0" y="0"/>
                </a:cxn>
              </a:cxnLst>
              <a:pathLst>
                <a:path w="434" h="205">
                  <a:moveTo>
                    <a:pt x="434" y="205"/>
                  </a:moveTo>
                  <a:cubicBezTo>
                    <a:pt x="404" y="200"/>
                    <a:pt x="325" y="200"/>
                    <a:pt x="253" y="166"/>
                  </a:cubicBezTo>
                  <a:cubicBezTo>
                    <a:pt x="181" y="132"/>
                    <a:pt x="53" y="35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9933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07" name="Freeform 55"/>
            <p:cNvSpPr/>
            <p:nvPr/>
          </p:nvSpPr>
          <p:spPr>
            <a:xfrm rot="-209583" flipV="1">
              <a:off x="1859" y="2982"/>
              <a:ext cx="511" cy="170"/>
            </a:xfrm>
            <a:custGeom>
              <a:avLst/>
              <a:gdLst/>
              <a:ahLst/>
              <a:cxnLst>
                <a:cxn ang="0">
                  <a:pos x="596" y="0"/>
                </a:cxn>
                <a:cxn ang="0">
                  <a:pos x="199" y="56"/>
                </a:cxn>
                <a:cxn ang="0">
                  <a:pos x="0" y="113"/>
                </a:cxn>
              </a:cxnLst>
              <a:pathLst>
                <a:path w="596" h="113">
                  <a:moveTo>
                    <a:pt x="596" y="0"/>
                  </a:moveTo>
                  <a:cubicBezTo>
                    <a:pt x="447" y="18"/>
                    <a:pt x="298" y="37"/>
                    <a:pt x="199" y="56"/>
                  </a:cubicBezTo>
                  <a:cubicBezTo>
                    <a:pt x="100" y="75"/>
                    <a:pt x="50" y="94"/>
                    <a:pt x="0" y="113"/>
                  </a:cubicBezTo>
                </a:path>
              </a:pathLst>
            </a:custGeom>
            <a:noFill/>
            <a:ln w="19050" cap="flat" cmpd="sng">
              <a:solidFill>
                <a:srgbClr val="9933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9208" name="Rectangle 56"/>
          <p:cNvSpPr/>
          <p:nvPr/>
        </p:nvSpPr>
        <p:spPr>
          <a:xfrm>
            <a:off x="331153" y="3141663"/>
            <a:ext cx="2366962" cy="519112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p>
            <a:pPr eaLnBrk="0" hangingPunct="0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自感系数</a:t>
            </a:r>
            <a:endParaRPr lang="zh-CN" altLang="en-US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9214" name="Object 62"/>
          <p:cNvGraphicFramePr/>
          <p:nvPr/>
        </p:nvGraphicFramePr>
        <p:xfrm>
          <a:off x="1686878" y="4367213"/>
          <a:ext cx="11160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" r:id="rId1" imgW="431800" imgH="165100" progId="Equation.3">
                  <p:embed/>
                </p:oleObj>
              </mc:Choice>
              <mc:Fallback>
                <p:oleObj name="" r:id="rId1" imgW="431800" imgH="165100" progId="Equation.3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86878" y="4367213"/>
                        <a:ext cx="1116012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15" name="Object 63"/>
          <p:cNvGraphicFramePr/>
          <p:nvPr/>
        </p:nvGraphicFramePr>
        <p:xfrm>
          <a:off x="1646238" y="5041583"/>
          <a:ext cx="13954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" r:id="rId3" imgW="507365" imgH="165100" progId="Equation.3">
                  <p:embed/>
                </p:oleObj>
              </mc:Choice>
              <mc:Fallback>
                <p:oleObj name="" r:id="rId3" imgW="507365" imgH="165100" progId="Equation.3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6238" y="5041583"/>
                        <a:ext cx="1395412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19" name="Rectangle 67"/>
          <p:cNvSpPr/>
          <p:nvPr/>
        </p:nvSpPr>
        <p:spPr>
          <a:xfrm>
            <a:off x="376555" y="5853430"/>
            <a:ext cx="64782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 anchorCtr="0">
            <a:spAutoFit/>
          </a:bodyPr>
          <a:p>
            <a:pPr eaLnBrk="0" hangingPunct="0">
              <a:spcBef>
                <a:spcPct val="20000"/>
              </a:spcBef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自感系数    单位：亨利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/>
      <p:bldP spid="49159" grpId="0"/>
      <p:bldP spid="49208" grpId="0"/>
      <p:bldP spid="492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50188" name="Rectangle 12"/>
          <p:cNvSpPr/>
          <p:nvPr/>
        </p:nvSpPr>
        <p:spPr>
          <a:xfrm>
            <a:off x="296863" y="176848"/>
            <a:ext cx="2236787" cy="519112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 anchorCtr="0">
            <a:spAutoFit/>
          </a:bodyPr>
          <a:p>
            <a:pPr eaLnBrk="0" hangingPunct="0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自感电动势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189" name="Rectangle 13"/>
          <p:cNvSpPr/>
          <p:nvPr/>
        </p:nvSpPr>
        <p:spPr>
          <a:xfrm>
            <a:off x="337503" y="1758950"/>
            <a:ext cx="8551862" cy="51911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eaLnBrk="0" hangingPunct="0"/>
            <a:r>
              <a:rPr lang="zh-CN" altLang="en-US" dirty="0">
                <a:latin typeface="Bookman Old Style" panose="02050604050505020204" pitchFamily="18" charset="0"/>
                <a:ea typeface="宋体" panose="02010600030101010101" pitchFamily="2" charset="-122"/>
              </a:rPr>
              <a:t>若回路几何形状、尺寸不变，周围介质的磁导率不变</a:t>
            </a:r>
            <a:endParaRPr lang="zh-CN" altLang="en-US" dirty="0"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0190" name="Object 14"/>
          <p:cNvGraphicFramePr/>
          <p:nvPr/>
        </p:nvGraphicFramePr>
        <p:xfrm>
          <a:off x="1736725" y="784225"/>
          <a:ext cx="153035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1" imgW="735965" imgH="406400" progId="Equation.3">
                  <p:embed/>
                </p:oleObj>
              </mc:Choice>
              <mc:Fallback>
                <p:oleObj name="" r:id="rId1" imgW="735965" imgH="40640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6725" y="784225"/>
                        <a:ext cx="1530350" cy="909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1" name="Object 15"/>
          <p:cNvGraphicFramePr/>
          <p:nvPr/>
        </p:nvGraphicFramePr>
        <p:xfrm>
          <a:off x="3222625" y="784225"/>
          <a:ext cx="13493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3" imgW="723900" imgH="406400" progId="Equation.3">
                  <p:embed/>
                </p:oleObj>
              </mc:Choice>
              <mc:Fallback>
                <p:oleObj name="" r:id="rId3" imgW="723900" imgH="406400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2625" y="784225"/>
                        <a:ext cx="1349375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2" name="Object 16"/>
          <p:cNvGraphicFramePr/>
          <p:nvPr/>
        </p:nvGraphicFramePr>
        <p:xfrm>
          <a:off x="4572000" y="784225"/>
          <a:ext cx="20701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5" imgW="989965" imgH="406400" progId="Equation.3">
                  <p:embed/>
                </p:oleObj>
              </mc:Choice>
              <mc:Fallback>
                <p:oleObj name="" r:id="rId5" imgW="989965" imgH="406400" progId="Equation.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784225"/>
                        <a:ext cx="2070100" cy="908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4" name="Object 18"/>
          <p:cNvGraphicFramePr/>
          <p:nvPr/>
        </p:nvGraphicFramePr>
        <p:xfrm>
          <a:off x="3109595" y="2418080"/>
          <a:ext cx="15748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7" imgW="748665" imgH="406400" progId="Equation.3">
                  <p:embed/>
                </p:oleObj>
              </mc:Choice>
              <mc:Fallback>
                <p:oleObj name="" r:id="rId7" imgW="748665" imgH="40640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09595" y="2418080"/>
                        <a:ext cx="1574800" cy="920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0" name="Text Box 24"/>
          <p:cNvSpPr txBox="1"/>
          <p:nvPr/>
        </p:nvSpPr>
        <p:spPr>
          <a:xfrm>
            <a:off x="252413" y="3478848"/>
            <a:ext cx="8326437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负号是楞次定律的数学表示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自感电动势的方向总是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阻碍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回路电流的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变化</a:t>
            </a:r>
            <a:endParaRPr lang="zh-CN" altLang="en-US" baseline="-25000" dirty="0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50201" name="Object 25"/>
          <p:cNvGraphicFramePr/>
          <p:nvPr/>
        </p:nvGraphicFramePr>
        <p:xfrm>
          <a:off x="1106488" y="4694238"/>
          <a:ext cx="811212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9" imgW="457200" imgH="393700" progId="Equation.3">
                  <p:embed/>
                </p:oleObj>
              </mc:Choice>
              <mc:Fallback>
                <p:oleObj name="" r:id="rId9" imgW="457200" imgH="39370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6488" y="4694238"/>
                        <a:ext cx="811212" cy="696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3" name="Text Box 27"/>
          <p:cNvSpPr txBox="1"/>
          <p:nvPr/>
        </p:nvSpPr>
        <p:spPr>
          <a:xfrm>
            <a:off x="2184400" y="4740275"/>
            <a:ext cx="5761038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则 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L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&gt;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感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与电流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同向；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0205" name="Object 29"/>
          <p:cNvGraphicFramePr/>
          <p:nvPr/>
        </p:nvGraphicFramePr>
        <p:xfrm>
          <a:off x="1108075" y="5459413"/>
          <a:ext cx="7651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" r:id="rId11" imgW="457200" imgH="393700" progId="Equation.3">
                  <p:embed/>
                </p:oleObj>
              </mc:Choice>
              <mc:Fallback>
                <p:oleObj name="" r:id="rId11" imgW="457200" imgH="393700" progId="Equation.3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08075" y="5459413"/>
                        <a:ext cx="765175" cy="655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6" name="Text Box 30"/>
          <p:cNvSpPr txBox="1"/>
          <p:nvPr/>
        </p:nvSpPr>
        <p:spPr>
          <a:xfrm>
            <a:off x="2184400" y="5461000"/>
            <a:ext cx="575945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则 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L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&lt;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感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与电流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反向；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7" name="Rectangle 47"/>
          <p:cNvSpPr/>
          <p:nvPr/>
        </p:nvSpPr>
        <p:spPr>
          <a:xfrm>
            <a:off x="341630" y="6072505"/>
            <a:ext cx="7569200" cy="607695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 anchorCtr="0">
            <a:spAutoFit/>
          </a:bodyPr>
          <a:p>
            <a:pPr eaLnBrk="0" hangingPunct="0"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>
                <a:solidFill>
                  <a:schemeClr val="tx1"/>
                </a:solidFill>
                <a:sym typeface="+mn-ea"/>
              </a:rPr>
              <a:t>通直流，阻交流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8" grpId="0"/>
      <p:bldP spid="50189" grpId="0"/>
      <p:bldP spid="50200" grpId="0"/>
      <p:bldP spid="50203" grpId="0"/>
      <p:bldP spid="50206" grpId="0"/>
      <p:bldP spid="512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51249" name="Text Box 49"/>
          <p:cNvSpPr txBox="1"/>
          <p:nvPr/>
        </p:nvSpPr>
        <p:spPr>
          <a:xfrm>
            <a:off x="146050" y="208598"/>
            <a:ext cx="5310188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自感系数（电感）的计算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50" name="Text Box 50"/>
          <p:cNvSpPr txBox="1"/>
          <p:nvPr/>
        </p:nvSpPr>
        <p:spPr>
          <a:xfrm>
            <a:off x="881063" y="895350"/>
            <a:ext cx="69405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自感一般由实验测定；简单情况可以计算。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51"/>
          <p:cNvGrpSpPr/>
          <p:nvPr/>
        </p:nvGrpSpPr>
        <p:grpSpPr>
          <a:xfrm>
            <a:off x="566738" y="1436688"/>
            <a:ext cx="3960812" cy="757237"/>
            <a:chOff x="385" y="2160"/>
            <a:chExt cx="2070" cy="477"/>
          </a:xfrm>
        </p:grpSpPr>
        <p:sp>
          <p:nvSpPr>
            <p:cNvPr id="52231" name="Text Box 52"/>
            <p:cNvSpPr txBox="1"/>
            <p:nvPr/>
          </p:nvSpPr>
          <p:spPr>
            <a:xfrm>
              <a:off x="385" y="2216"/>
              <a:ext cx="207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1)  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由              计算：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2232" name="Object 53"/>
            <p:cNvGraphicFramePr/>
            <p:nvPr/>
          </p:nvGraphicFramePr>
          <p:xfrm>
            <a:off x="1009" y="2160"/>
            <a:ext cx="548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" r:id="rId1" imgW="457200" imgH="406400" progId="Equation.3">
                    <p:embed/>
                  </p:oleObj>
                </mc:Choice>
                <mc:Fallback>
                  <p:oleObj name="" r:id="rId1" imgW="457200" imgH="406400" progId="Equation.3">
                    <p:embed/>
                    <p:pic>
                      <p:nvPicPr>
                        <p:cNvPr id="0" name="图片 319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009" y="2160"/>
                          <a:ext cx="548" cy="4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4"/>
          <p:cNvGrpSpPr/>
          <p:nvPr/>
        </p:nvGrpSpPr>
        <p:grpSpPr>
          <a:xfrm>
            <a:off x="522288" y="3133725"/>
            <a:ext cx="5086350" cy="973138"/>
            <a:chOff x="414" y="2982"/>
            <a:chExt cx="2721" cy="613"/>
          </a:xfrm>
        </p:grpSpPr>
        <p:sp>
          <p:nvSpPr>
            <p:cNvPr id="52234" name="Text Box 55"/>
            <p:cNvSpPr txBox="1"/>
            <p:nvPr/>
          </p:nvSpPr>
          <p:spPr>
            <a:xfrm>
              <a:off x="414" y="3110"/>
              <a:ext cx="272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2)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由                              计算：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2235" name="Object 56"/>
            <p:cNvGraphicFramePr/>
            <p:nvPr/>
          </p:nvGraphicFramePr>
          <p:xfrm>
            <a:off x="981" y="2982"/>
            <a:ext cx="1304" cy="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" r:id="rId3" imgW="914400" imgH="431800" progId="Equation.3">
                    <p:embed/>
                  </p:oleObj>
                </mc:Choice>
                <mc:Fallback>
                  <p:oleObj name="" r:id="rId3" imgW="914400" imgH="431800" progId="Equation.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81" y="2982"/>
                          <a:ext cx="1304" cy="6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57" name="Text Box 57"/>
          <p:cNvSpPr txBox="1"/>
          <p:nvPr/>
        </p:nvSpPr>
        <p:spPr>
          <a:xfrm>
            <a:off x="2232025" y="2373313"/>
            <a:ext cx="42418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思路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 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B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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L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58" name="Text Box 58"/>
          <p:cNvSpPr txBox="1"/>
          <p:nvPr/>
        </p:nvSpPr>
        <p:spPr>
          <a:xfrm>
            <a:off x="2366963" y="4619625"/>
            <a:ext cx="101441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思路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1259" name="Object 59"/>
          <p:cNvGraphicFramePr/>
          <p:nvPr/>
        </p:nvGraphicFramePr>
        <p:xfrm>
          <a:off x="3776345" y="4373563"/>
          <a:ext cx="18446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5" imgW="824865" imgH="406400" progId="Equation.3">
                  <p:embed/>
                </p:oleObj>
              </mc:Choice>
              <mc:Fallback>
                <p:oleObj name="" r:id="rId5" imgW="824865" imgH="40640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6345" y="4373563"/>
                        <a:ext cx="1844675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9" grpId="0"/>
      <p:bldP spid="51250" grpId="0"/>
      <p:bldP spid="51257" grpId="0"/>
      <p:bldP spid="5125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74756" name="Rectangle 4"/>
          <p:cNvSpPr/>
          <p:nvPr/>
        </p:nvSpPr>
        <p:spPr>
          <a:xfrm>
            <a:off x="161925" y="142875"/>
            <a:ext cx="4859338" cy="539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二、互感现象及互感系数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4757" name="Text Box 5"/>
          <p:cNvSpPr txBox="1"/>
          <p:nvPr/>
        </p:nvSpPr>
        <p:spPr>
          <a:xfrm>
            <a:off x="341313" y="639763"/>
            <a:ext cx="8056562" cy="94615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>
                <a:latin typeface="Book Antiqua" panose="0204060205030503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latin typeface="Book Antiqua" panose="02040602050305030304" pitchFamily="18" charset="0"/>
                <a:ea typeface="宋体" panose="02010600030101010101" pitchFamily="2" charset="-122"/>
              </a:rPr>
              <a:t>因两个载流线圈中电流变化而在</a:t>
            </a:r>
            <a:r>
              <a:rPr lang="zh-CN" altLang="en-US" dirty="0">
                <a:solidFill>
                  <a:srgbClr val="FF0000"/>
                </a:solidFill>
                <a:latin typeface="Book Antiqua" panose="02040602050305030304" pitchFamily="18" charset="0"/>
                <a:ea typeface="宋体" panose="02010600030101010101" pitchFamily="2" charset="-122"/>
              </a:rPr>
              <a:t>对方线圈</a:t>
            </a:r>
            <a:r>
              <a:rPr lang="zh-CN" altLang="en-US" dirty="0">
                <a:latin typeface="Book Antiqua" panose="02040602050305030304" pitchFamily="18" charset="0"/>
                <a:ea typeface="宋体" panose="02010600030101010101" pitchFamily="2" charset="-122"/>
              </a:rPr>
              <a:t>中激起感应电动势的现象称为互感应现象。</a:t>
            </a:r>
            <a:endParaRPr lang="zh-CN" altLang="en-US" dirty="0">
              <a:latin typeface="Book Antiqua" panose="0204060205030503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154"/>
          <p:cNvGrpSpPr/>
          <p:nvPr/>
        </p:nvGrpSpPr>
        <p:grpSpPr>
          <a:xfrm>
            <a:off x="3086100" y="2032000"/>
            <a:ext cx="3151188" cy="1939925"/>
            <a:chOff x="3192" y="1451"/>
            <a:chExt cx="1985" cy="1222"/>
          </a:xfrm>
        </p:grpSpPr>
        <p:grpSp>
          <p:nvGrpSpPr>
            <p:cNvPr id="53253" name="Group 148"/>
            <p:cNvGrpSpPr/>
            <p:nvPr/>
          </p:nvGrpSpPr>
          <p:grpSpPr>
            <a:xfrm>
              <a:off x="3192" y="1451"/>
              <a:ext cx="1985" cy="1222"/>
              <a:chOff x="3192" y="1451"/>
              <a:chExt cx="1985" cy="1222"/>
            </a:xfrm>
          </p:grpSpPr>
          <p:sp>
            <p:nvSpPr>
              <p:cNvPr id="53254" name="Arc 33"/>
              <p:cNvSpPr/>
              <p:nvPr/>
            </p:nvSpPr>
            <p:spPr>
              <a:xfrm>
                <a:off x="3617" y="1650"/>
                <a:ext cx="351" cy="794"/>
              </a:xfrm>
              <a:custGeom>
                <a:avLst/>
                <a:gdLst/>
                <a:ahLst/>
                <a:cxnLst>
                  <a:cxn ang="0">
                    <a:pos x="3" y="326"/>
                  </a:cxn>
                  <a:cxn ang="0">
                    <a:pos x="2" y="341"/>
                  </a:cxn>
                  <a:cxn ang="0">
                    <a:pos x="176" y="397"/>
                  </a:cxn>
                </a:cxnLst>
                <a:pathLst>
                  <a:path w="43200" h="43200" fill="none">
                    <a:moveTo>
                      <a:pt x="348" y="17735"/>
                    </a:moveTo>
                    <a:cubicBezTo>
                      <a:pt x="2215" y="7465"/>
                      <a:pt x="11161" y="-1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20573"/>
                      <a:pt x="73" y="19548"/>
                      <a:pt x="218" y="18531"/>
                    </a:cubicBezTo>
                  </a:path>
                  <a:path w="43200" h="43200" stroke="0">
                    <a:moveTo>
                      <a:pt x="348" y="17735"/>
                    </a:moveTo>
                    <a:cubicBezTo>
                      <a:pt x="2215" y="7465"/>
                      <a:pt x="11161" y="-1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20573"/>
                      <a:pt x="73" y="19548"/>
                      <a:pt x="218" y="18531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3255" name="Arc 36"/>
              <p:cNvSpPr/>
              <p:nvPr/>
            </p:nvSpPr>
            <p:spPr>
              <a:xfrm>
                <a:off x="4383" y="1565"/>
                <a:ext cx="426" cy="964"/>
              </a:xfrm>
              <a:custGeom>
                <a:avLst/>
                <a:gdLst/>
                <a:ahLst/>
                <a:cxnLst>
                  <a:cxn ang="0">
                    <a:pos x="3" y="396"/>
                  </a:cxn>
                  <a:cxn ang="0">
                    <a:pos x="2" y="414"/>
                  </a:cxn>
                  <a:cxn ang="0">
                    <a:pos x="213" y="482"/>
                  </a:cxn>
                </a:cxnLst>
                <a:pathLst>
                  <a:path w="43200" h="43200" fill="none">
                    <a:moveTo>
                      <a:pt x="348" y="17735"/>
                    </a:moveTo>
                    <a:cubicBezTo>
                      <a:pt x="2215" y="7465"/>
                      <a:pt x="11161" y="-1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20573"/>
                      <a:pt x="73" y="19548"/>
                      <a:pt x="218" y="18531"/>
                    </a:cubicBezTo>
                  </a:path>
                  <a:path w="43200" h="43200" stroke="0">
                    <a:moveTo>
                      <a:pt x="348" y="17735"/>
                    </a:moveTo>
                    <a:cubicBezTo>
                      <a:pt x="2215" y="7465"/>
                      <a:pt x="11161" y="-1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20573"/>
                      <a:pt x="73" y="19548"/>
                      <a:pt x="218" y="18531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53256" name="Group 66"/>
              <p:cNvGrpSpPr/>
              <p:nvPr/>
            </p:nvGrpSpPr>
            <p:grpSpPr>
              <a:xfrm>
                <a:off x="3192" y="1451"/>
                <a:ext cx="1985" cy="1222"/>
                <a:chOff x="3220" y="1425"/>
                <a:chExt cx="1985" cy="1222"/>
              </a:xfrm>
            </p:grpSpPr>
            <p:sp>
              <p:nvSpPr>
                <p:cNvPr id="53257" name="Freeform 60"/>
                <p:cNvSpPr/>
                <p:nvPr/>
              </p:nvSpPr>
              <p:spPr>
                <a:xfrm rot="-765176" flipV="1">
                  <a:off x="3419" y="2358"/>
                  <a:ext cx="1786" cy="289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A5002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3258" name="Freeform 61"/>
                <p:cNvSpPr/>
                <p:nvPr/>
              </p:nvSpPr>
              <p:spPr>
                <a:xfrm rot="-490055" flipV="1">
                  <a:off x="3362" y="2217"/>
                  <a:ext cx="1814" cy="199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A5002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3259" name="Freeform 62"/>
                <p:cNvSpPr/>
                <p:nvPr/>
              </p:nvSpPr>
              <p:spPr>
                <a:xfrm rot="-190789" flipV="1">
                  <a:off x="3249" y="2103"/>
                  <a:ext cx="1928" cy="118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A5002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3260" name="Freeform 63"/>
                <p:cNvSpPr/>
                <p:nvPr/>
              </p:nvSpPr>
              <p:spPr>
                <a:xfrm rot="190789">
                  <a:off x="3220" y="1820"/>
                  <a:ext cx="1928" cy="118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A5002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3261" name="Freeform 64"/>
                <p:cNvSpPr/>
                <p:nvPr/>
              </p:nvSpPr>
              <p:spPr>
                <a:xfrm rot="490055">
                  <a:off x="3337" y="1622"/>
                  <a:ext cx="1814" cy="199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A5002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3262" name="Freeform 65"/>
                <p:cNvSpPr/>
                <p:nvPr/>
              </p:nvSpPr>
              <p:spPr>
                <a:xfrm rot="765176">
                  <a:off x="3400" y="1425"/>
                  <a:ext cx="1786" cy="289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A5002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53263" name="Line 67"/>
              <p:cNvSpPr/>
              <p:nvPr/>
            </p:nvSpPr>
            <p:spPr>
              <a:xfrm>
                <a:off x="3249" y="2047"/>
                <a:ext cx="18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3264" name="Group 68"/>
              <p:cNvGrpSpPr/>
              <p:nvPr/>
            </p:nvGrpSpPr>
            <p:grpSpPr>
              <a:xfrm flipH="1">
                <a:off x="3362" y="1621"/>
                <a:ext cx="1645" cy="925"/>
                <a:chOff x="3220" y="1425"/>
                <a:chExt cx="1985" cy="1222"/>
              </a:xfrm>
            </p:grpSpPr>
            <p:sp>
              <p:nvSpPr>
                <p:cNvPr id="53265" name="Freeform 69"/>
                <p:cNvSpPr/>
                <p:nvPr/>
              </p:nvSpPr>
              <p:spPr>
                <a:xfrm rot="-765176" flipV="1">
                  <a:off x="3419" y="2358"/>
                  <a:ext cx="1786" cy="289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3266" name="Freeform 70"/>
                <p:cNvSpPr/>
                <p:nvPr/>
              </p:nvSpPr>
              <p:spPr>
                <a:xfrm rot="-490055" flipV="1">
                  <a:off x="3362" y="2217"/>
                  <a:ext cx="1814" cy="199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3267" name="Freeform 71"/>
                <p:cNvSpPr/>
                <p:nvPr/>
              </p:nvSpPr>
              <p:spPr>
                <a:xfrm rot="-190789" flipV="1">
                  <a:off x="3249" y="2103"/>
                  <a:ext cx="1928" cy="118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3268" name="Freeform 72"/>
                <p:cNvSpPr/>
                <p:nvPr/>
              </p:nvSpPr>
              <p:spPr>
                <a:xfrm rot="190789">
                  <a:off x="3220" y="1820"/>
                  <a:ext cx="1928" cy="118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3269" name="Freeform 73"/>
                <p:cNvSpPr/>
                <p:nvPr/>
              </p:nvSpPr>
              <p:spPr>
                <a:xfrm rot="490055">
                  <a:off x="3337" y="1622"/>
                  <a:ext cx="1814" cy="199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3270" name="Freeform 74"/>
                <p:cNvSpPr/>
                <p:nvPr/>
              </p:nvSpPr>
              <p:spPr>
                <a:xfrm rot="765176">
                  <a:off x="3400" y="1425"/>
                  <a:ext cx="1786" cy="289"/>
                </a:xfrm>
                <a:custGeom>
                  <a:avLst/>
                  <a:gdLst/>
                  <a:ahLst/>
                  <a:cxnLst>
                    <a:cxn ang="0">
                      <a:pos x="1928" y="198"/>
                    </a:cxn>
                    <a:cxn ang="0">
                      <a:pos x="1389" y="283"/>
                    </a:cxn>
                    <a:cxn ang="0">
                      <a:pos x="624" y="227"/>
                    </a:cxn>
                    <a:cxn ang="0">
                      <a:pos x="0" y="0"/>
                    </a:cxn>
                  </a:cxnLst>
                  <a:pathLst>
                    <a:path w="1928" h="288">
                      <a:moveTo>
                        <a:pt x="1928" y="198"/>
                      </a:moveTo>
                      <a:cubicBezTo>
                        <a:pt x="1767" y="238"/>
                        <a:pt x="1606" y="278"/>
                        <a:pt x="1389" y="283"/>
                      </a:cubicBezTo>
                      <a:cubicBezTo>
                        <a:pt x="1172" y="288"/>
                        <a:pt x="855" y="274"/>
                        <a:pt x="624" y="227"/>
                      </a:cubicBezTo>
                      <a:cubicBezTo>
                        <a:pt x="393" y="180"/>
                        <a:pt x="196" y="90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triangl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53271" name="Arc 83"/>
              <p:cNvSpPr/>
              <p:nvPr/>
            </p:nvSpPr>
            <p:spPr>
              <a:xfrm>
                <a:off x="4383" y="1566"/>
                <a:ext cx="348" cy="963"/>
              </a:xfrm>
              <a:custGeom>
                <a:avLst/>
                <a:gdLst/>
                <a:ahLst/>
                <a:cxnLst>
                  <a:cxn ang="0">
                    <a:pos x="348" y="851"/>
                  </a:cxn>
                  <a:cxn ang="0">
                    <a:pos x="256" y="11"/>
                  </a:cxn>
                  <a:cxn ang="0">
                    <a:pos x="212" y="482"/>
                  </a:cxn>
                </a:cxnLst>
                <a:pathLst>
                  <a:path w="35442" h="43200" fill="none">
                    <a:moveTo>
                      <a:pt x="35441" y="38181"/>
                    </a:moveTo>
                    <a:cubicBezTo>
                      <a:pt x="31558" y="41424"/>
                      <a:pt x="26659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3115" y="-1"/>
                      <a:pt x="24626" y="159"/>
                      <a:pt x="26109" y="475"/>
                    </a:cubicBezTo>
                  </a:path>
                  <a:path w="35442" h="43200" stroke="0">
                    <a:moveTo>
                      <a:pt x="35441" y="38181"/>
                    </a:moveTo>
                    <a:cubicBezTo>
                      <a:pt x="31558" y="41424"/>
                      <a:pt x="26659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3115" y="-1"/>
                      <a:pt x="24626" y="159"/>
                      <a:pt x="26109" y="475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3272" name="Arc 144"/>
              <p:cNvSpPr/>
              <p:nvPr/>
            </p:nvSpPr>
            <p:spPr>
              <a:xfrm flipH="1">
                <a:off x="3618" y="1651"/>
                <a:ext cx="258" cy="794"/>
              </a:xfrm>
              <a:custGeom>
                <a:avLst/>
                <a:gdLst/>
                <a:ahLst/>
                <a:cxnLst>
                  <a:cxn ang="0">
                    <a:pos x="37" y="13"/>
                  </a:cxn>
                  <a:cxn ang="0">
                    <a:pos x="0" y="747"/>
                  </a:cxn>
                  <a:cxn ang="0">
                    <a:pos x="83" y="397"/>
                  </a:cxn>
                </a:cxnLst>
                <a:pathLst>
                  <a:path w="31768" h="43200" fill="none">
                    <a:moveTo>
                      <a:pt x="4599" y="730"/>
                    </a:moveTo>
                    <a:cubicBezTo>
                      <a:pt x="6415" y="245"/>
                      <a:pt x="8287" y="-1"/>
                      <a:pt x="10168" y="0"/>
                    </a:cubicBezTo>
                    <a:cubicBezTo>
                      <a:pt x="22097" y="0"/>
                      <a:pt x="31768" y="9670"/>
                      <a:pt x="31768" y="21600"/>
                    </a:cubicBezTo>
                    <a:cubicBezTo>
                      <a:pt x="31768" y="33529"/>
                      <a:pt x="22097" y="43200"/>
                      <a:pt x="10168" y="43200"/>
                    </a:cubicBezTo>
                    <a:cubicBezTo>
                      <a:pt x="6621" y="43200"/>
                      <a:pt x="3129" y="42326"/>
                      <a:pt x="-1" y="40657"/>
                    </a:cubicBezTo>
                  </a:path>
                  <a:path w="31768" h="43200" stroke="0">
                    <a:moveTo>
                      <a:pt x="4599" y="730"/>
                    </a:moveTo>
                    <a:cubicBezTo>
                      <a:pt x="6415" y="245"/>
                      <a:pt x="8287" y="-1"/>
                      <a:pt x="10168" y="0"/>
                    </a:cubicBezTo>
                    <a:cubicBezTo>
                      <a:pt x="22097" y="0"/>
                      <a:pt x="31768" y="9670"/>
                      <a:pt x="31768" y="21600"/>
                    </a:cubicBezTo>
                    <a:cubicBezTo>
                      <a:pt x="31768" y="33529"/>
                      <a:pt x="22097" y="43200"/>
                      <a:pt x="10168" y="43200"/>
                    </a:cubicBezTo>
                    <a:cubicBezTo>
                      <a:pt x="6621" y="43200"/>
                      <a:pt x="3129" y="42326"/>
                      <a:pt x="-1" y="40657"/>
                    </a:cubicBezTo>
                    <a:lnTo>
                      <a:pt x="10168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3273" name="Arc 146"/>
              <p:cNvSpPr/>
              <p:nvPr/>
            </p:nvSpPr>
            <p:spPr>
              <a:xfrm>
                <a:off x="4383" y="1776"/>
                <a:ext cx="213" cy="441"/>
              </a:xfrm>
              <a:custGeom>
                <a:avLst/>
                <a:gdLst/>
                <a:ahLst/>
                <a:cxnLst>
                  <a:cxn ang="0">
                    <a:pos x="15" y="441"/>
                  </a:cxn>
                  <a:cxn ang="0">
                    <a:pos x="35" y="0"/>
                  </a:cxn>
                  <a:cxn ang="0">
                    <a:pos x="213" y="263"/>
                  </a:cxn>
                </a:cxnLst>
                <a:pathLst>
                  <a:path w="21600" h="19772" fill="none">
                    <a:moveTo>
                      <a:pt x="1523" y="19771"/>
                    </a:moveTo>
                    <a:cubicBezTo>
                      <a:pt x="516" y="17235"/>
                      <a:pt x="0" y="14532"/>
                      <a:pt x="0" y="11804"/>
                    </a:cubicBezTo>
                    <a:cubicBezTo>
                      <a:pt x="-1" y="7611"/>
                      <a:pt x="1219" y="3510"/>
                      <a:pt x="3510" y="-1"/>
                    </a:cubicBezTo>
                  </a:path>
                  <a:path w="21600" h="19772" stroke="0">
                    <a:moveTo>
                      <a:pt x="1523" y="19771"/>
                    </a:moveTo>
                    <a:cubicBezTo>
                      <a:pt x="516" y="17235"/>
                      <a:pt x="0" y="14532"/>
                      <a:pt x="0" y="11804"/>
                    </a:cubicBezTo>
                    <a:cubicBezTo>
                      <a:pt x="-1" y="7611"/>
                      <a:pt x="1219" y="3510"/>
                      <a:pt x="3510" y="-1"/>
                    </a:cubicBezTo>
                    <a:lnTo>
                      <a:pt x="21600" y="11804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3274" name="Arc 147"/>
              <p:cNvSpPr/>
              <p:nvPr/>
            </p:nvSpPr>
            <p:spPr>
              <a:xfrm>
                <a:off x="3617" y="1824"/>
                <a:ext cx="176" cy="363"/>
              </a:xfrm>
              <a:custGeom>
                <a:avLst/>
                <a:gdLst/>
                <a:ahLst/>
                <a:cxnLst>
                  <a:cxn ang="0">
                    <a:pos x="12" y="363"/>
                  </a:cxn>
                  <a:cxn ang="0">
                    <a:pos x="29" y="0"/>
                  </a:cxn>
                  <a:cxn ang="0">
                    <a:pos x="176" y="217"/>
                  </a:cxn>
                </a:cxnLst>
                <a:pathLst>
                  <a:path w="21600" h="19772" fill="none">
                    <a:moveTo>
                      <a:pt x="1523" y="19771"/>
                    </a:moveTo>
                    <a:cubicBezTo>
                      <a:pt x="516" y="17235"/>
                      <a:pt x="0" y="14532"/>
                      <a:pt x="0" y="11804"/>
                    </a:cubicBezTo>
                    <a:cubicBezTo>
                      <a:pt x="-1" y="7611"/>
                      <a:pt x="1219" y="3510"/>
                      <a:pt x="3510" y="-1"/>
                    </a:cubicBezTo>
                  </a:path>
                  <a:path w="21600" h="19772" stroke="0">
                    <a:moveTo>
                      <a:pt x="1523" y="19771"/>
                    </a:moveTo>
                    <a:cubicBezTo>
                      <a:pt x="516" y="17235"/>
                      <a:pt x="0" y="14532"/>
                      <a:pt x="0" y="11804"/>
                    </a:cubicBezTo>
                    <a:cubicBezTo>
                      <a:pt x="-1" y="7611"/>
                      <a:pt x="1219" y="3510"/>
                      <a:pt x="3510" y="-1"/>
                    </a:cubicBezTo>
                    <a:lnTo>
                      <a:pt x="21600" y="11804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00FF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3275" name="Text Box 149"/>
            <p:cNvSpPr txBox="1"/>
            <p:nvPr/>
          </p:nvSpPr>
          <p:spPr>
            <a:xfrm>
              <a:off x="3249" y="1565"/>
              <a:ext cx="44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2400" i="1"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rPr>
                <a:t>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12</a:t>
              </a:r>
              <a:endPara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76" name="Text Box 150"/>
            <p:cNvSpPr txBox="1"/>
            <p:nvPr/>
          </p:nvSpPr>
          <p:spPr>
            <a:xfrm>
              <a:off x="4666" y="1536"/>
              <a:ext cx="44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2400" i="1"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rPr>
                <a:t>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21</a:t>
              </a:r>
              <a:endPara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77" name="Text Box 152"/>
            <p:cNvSpPr txBox="1"/>
            <p:nvPr/>
          </p:nvSpPr>
          <p:spPr>
            <a:xfrm>
              <a:off x="3589" y="1905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78" name="Text Box 153"/>
            <p:cNvSpPr txBox="1"/>
            <p:nvPr/>
          </p:nvSpPr>
          <p:spPr>
            <a:xfrm>
              <a:off x="4354" y="1909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918" name="Text Box 166"/>
          <p:cNvSpPr txBox="1"/>
          <p:nvPr/>
        </p:nvSpPr>
        <p:spPr>
          <a:xfrm>
            <a:off x="296863" y="4237038"/>
            <a:ext cx="2519362" cy="51911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互感系数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919" name="Text Box 167"/>
          <p:cNvSpPr txBox="1"/>
          <p:nvPr/>
        </p:nvSpPr>
        <p:spPr>
          <a:xfrm>
            <a:off x="746125" y="4740275"/>
            <a:ext cx="2327275" cy="18002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若无铁磁质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线圈不变形　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介质不变化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相对位置不变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920" name="AutoShape 168"/>
          <p:cNvSpPr/>
          <p:nvPr/>
        </p:nvSpPr>
        <p:spPr>
          <a:xfrm>
            <a:off x="3041650" y="4913313"/>
            <a:ext cx="90488" cy="1576387"/>
          </a:xfrm>
          <a:prstGeom prst="rightBrace">
            <a:avLst>
              <a:gd name="adj1" fmla="val 14178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921" name="Rectangle 169"/>
          <p:cNvSpPr/>
          <p:nvPr/>
        </p:nvSpPr>
        <p:spPr>
          <a:xfrm>
            <a:off x="3442653" y="4695825"/>
            <a:ext cx="2354580" cy="16414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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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922" name="Rectangle 170"/>
          <p:cNvSpPr/>
          <p:nvPr/>
        </p:nvSpPr>
        <p:spPr>
          <a:xfrm>
            <a:off x="5967413" y="5362575"/>
            <a:ext cx="2519362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称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互感系数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4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4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/>
      <p:bldP spid="74757" grpId="0"/>
      <p:bldP spid="74918" grpId="0"/>
      <p:bldP spid="74919" grpId="0"/>
      <p:bldP spid="74920" grpId="0" bldLvl="0" animBg="1"/>
      <p:bldP spid="74921" grpId="0"/>
      <p:bldP spid="749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graphicFrame>
        <p:nvGraphicFramePr>
          <p:cNvPr id="75780" name="Object 4"/>
          <p:cNvGraphicFramePr/>
          <p:nvPr/>
        </p:nvGraphicFramePr>
        <p:xfrm>
          <a:off x="2546350" y="142875"/>
          <a:ext cx="20701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1" imgW="1003300" imgH="431800" progId="Equation.3">
                  <p:embed/>
                </p:oleObj>
              </mc:Choice>
              <mc:Fallback>
                <p:oleObj name="" r:id="rId1" imgW="1003300" imgH="431800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46350" y="142875"/>
                        <a:ext cx="207010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1" name="Rectangle 5"/>
          <p:cNvSpPr/>
          <p:nvPr/>
        </p:nvSpPr>
        <p:spPr>
          <a:xfrm>
            <a:off x="385763" y="998538"/>
            <a:ext cx="8507412" cy="19437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 eaLnBrk="0" hangingPunct="0">
              <a:lnSpc>
                <a:spcPct val="11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只与线圈本身的形状、大小；匝数；相对位置；磁导率有关。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1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反映了两个线圈磁场的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相互影响程度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eaLnBrk="0" hangingPunct="0"/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2" name="Rectangle 6"/>
          <p:cNvSpPr/>
          <p:nvPr/>
        </p:nvSpPr>
        <p:spPr>
          <a:xfrm>
            <a:off x="341313" y="2576513"/>
            <a:ext cx="2236787" cy="519112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 anchorCtr="0">
            <a:spAutoFit/>
          </a:bodyPr>
          <a:p>
            <a:pPr eaLnBrk="0" hangingPunct="0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rgbClr val="0000FF"/>
                </a:solidFill>
                <a:latin typeface="Bookman Old Style" panose="02050604050505020204" pitchFamily="18" charset="0"/>
                <a:ea typeface="宋体" panose="02010600030101010101" pitchFamily="2" charset="-122"/>
              </a:rPr>
              <a:t>互感电动势</a:t>
            </a:r>
            <a:endParaRPr lang="zh-CN" altLang="en-US" dirty="0">
              <a:solidFill>
                <a:srgbClr val="0000FF"/>
              </a:solidFill>
              <a:latin typeface="Bookman Old Style" panose="020506040505050202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5783" name="Object 7"/>
          <p:cNvGraphicFramePr/>
          <p:nvPr/>
        </p:nvGraphicFramePr>
        <p:xfrm>
          <a:off x="1646238" y="3160713"/>
          <a:ext cx="1620837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3" imgW="812165" imgH="406400" progId="Equation.3">
                  <p:embed/>
                </p:oleObj>
              </mc:Choice>
              <mc:Fallback>
                <p:oleObj name="" r:id="rId3" imgW="812165" imgH="406400" progId="Equation.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6238" y="3160713"/>
                        <a:ext cx="1620837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4" name="Object 8"/>
          <p:cNvGraphicFramePr/>
          <p:nvPr/>
        </p:nvGraphicFramePr>
        <p:xfrm>
          <a:off x="3267075" y="3182938"/>
          <a:ext cx="13954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5" imgW="673100" imgH="406400" progId="Equation.3">
                  <p:embed/>
                </p:oleObj>
              </mc:Choice>
              <mc:Fallback>
                <p:oleObj name="" r:id="rId5" imgW="673100" imgH="406400" progId="Equation.3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7075" y="3182938"/>
                        <a:ext cx="1395413" cy="831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5" name="Object 9"/>
          <p:cNvGraphicFramePr/>
          <p:nvPr/>
        </p:nvGraphicFramePr>
        <p:xfrm>
          <a:off x="1644650" y="4211638"/>
          <a:ext cx="168592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7" imgW="812165" imgH="406400" progId="Equation.3">
                  <p:embed/>
                </p:oleObj>
              </mc:Choice>
              <mc:Fallback>
                <p:oleObj name="" r:id="rId7" imgW="812165" imgH="406400" progId="Equation.3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44650" y="4211638"/>
                        <a:ext cx="1685925" cy="827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0"/>
          <p:cNvGraphicFramePr/>
          <p:nvPr/>
        </p:nvGraphicFramePr>
        <p:xfrm>
          <a:off x="3222625" y="4217988"/>
          <a:ext cx="1395413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9" imgW="673100" imgH="406400" progId="Equation.3">
                  <p:embed/>
                </p:oleObj>
              </mc:Choice>
              <mc:Fallback>
                <p:oleObj name="" r:id="rId9" imgW="673100" imgH="406400" progId="Equation.3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22625" y="4217988"/>
                        <a:ext cx="1395413" cy="827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7" name="Text Box 11"/>
          <p:cNvSpPr txBox="1"/>
          <p:nvPr/>
        </p:nvSpPr>
        <p:spPr>
          <a:xfrm>
            <a:off x="341630" y="5085080"/>
            <a:ext cx="8846820" cy="12966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 eaLnBrk="0" hangingPunct="0">
              <a:lnSpc>
                <a:spcPct val="14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互感电动势与相对应的线圈中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电流的变化率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正比。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4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(2) 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负号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是楞次定律的表示。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781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>
                                            <p:txEl>
                                              <p:charRg st="47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781">
                                            <p:txEl>
                                              <p:charRg st="47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5787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>
                                            <p:txEl>
                                              <p:charRg st="36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5787">
                                            <p:txEl>
                                              <p:charRg st="36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build="p"/>
      <p:bldP spid="75782" grpId="0"/>
      <p:bldP spid="7578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14338" name="Text Box 4"/>
          <p:cNvSpPr txBox="1"/>
          <p:nvPr/>
        </p:nvSpPr>
        <p:spPr>
          <a:xfrm>
            <a:off x="1579563" y="98425"/>
            <a:ext cx="5153025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§12.2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电磁感应定律 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5" name="Text Box 5"/>
          <p:cNvSpPr txBox="1"/>
          <p:nvPr/>
        </p:nvSpPr>
        <p:spPr>
          <a:xfrm>
            <a:off x="250825" y="684213"/>
            <a:ext cx="34353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b="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一、</a:t>
            </a:r>
            <a:r>
              <a:rPr lang="zh-CN" altLang="en-US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电磁感应现象</a:t>
            </a:r>
            <a:endParaRPr lang="zh-CN" altLang="en-US" sz="3200" dirty="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5215" name="Rectangle 95"/>
          <p:cNvSpPr/>
          <p:nvPr/>
        </p:nvSpPr>
        <p:spPr>
          <a:xfrm>
            <a:off x="1987550" y="1289050"/>
            <a:ext cx="6454775" cy="51911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defTabSz="762000" eaLnBrk="0" hangingPunct="0"/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1820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年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奥斯特发现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电流磁效应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16" name="Text Box 96"/>
          <p:cNvSpPr txBox="1"/>
          <p:nvPr/>
        </p:nvSpPr>
        <p:spPr>
          <a:xfrm>
            <a:off x="2760663" y="2376488"/>
            <a:ext cx="1371600" cy="519112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   流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97"/>
          <p:cNvGrpSpPr/>
          <p:nvPr/>
        </p:nvGrpSpPr>
        <p:grpSpPr>
          <a:xfrm>
            <a:off x="4330700" y="2124075"/>
            <a:ext cx="1349375" cy="519113"/>
            <a:chOff x="2143" y="773"/>
            <a:chExt cx="850" cy="327"/>
          </a:xfrm>
        </p:grpSpPr>
        <p:sp>
          <p:nvSpPr>
            <p:cNvPr id="14343" name="Text Box 98"/>
            <p:cNvSpPr txBox="1"/>
            <p:nvPr/>
          </p:nvSpPr>
          <p:spPr>
            <a:xfrm>
              <a:off x="2145" y="773"/>
              <a:ext cx="734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产   生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44" name="Line 99"/>
            <p:cNvSpPr/>
            <p:nvPr/>
          </p:nvSpPr>
          <p:spPr>
            <a:xfrm>
              <a:off x="2143" y="1083"/>
              <a:ext cx="850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5220" name="Text Box 100"/>
          <p:cNvSpPr txBox="1"/>
          <p:nvPr/>
        </p:nvSpPr>
        <p:spPr>
          <a:xfrm>
            <a:off x="5956300" y="2371725"/>
            <a:ext cx="1676400" cy="5191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磁   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1" name="Rectangle 101"/>
          <p:cNvSpPr/>
          <p:nvPr/>
        </p:nvSpPr>
        <p:spPr>
          <a:xfrm>
            <a:off x="2732088" y="3654425"/>
            <a:ext cx="4495800" cy="51911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defTabSz="762000" eaLnBrk="0" hangingPunct="0"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对称性 →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磁的电效应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102"/>
          <p:cNvGrpSpPr/>
          <p:nvPr/>
        </p:nvGrpSpPr>
        <p:grpSpPr>
          <a:xfrm>
            <a:off x="4330700" y="2751138"/>
            <a:ext cx="1349375" cy="539750"/>
            <a:chOff x="2143" y="1168"/>
            <a:chExt cx="850" cy="340"/>
          </a:xfrm>
        </p:grpSpPr>
        <p:sp>
          <p:nvSpPr>
            <p:cNvPr id="14348" name="Rectangle 103"/>
            <p:cNvSpPr/>
            <p:nvPr/>
          </p:nvSpPr>
          <p:spPr>
            <a:xfrm>
              <a:off x="2455" y="1181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>
                  <a:solidFill>
                    <a:srgbClr val="00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?</a:t>
              </a:r>
              <a:endPara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49" name="Line 104"/>
            <p:cNvSpPr/>
            <p:nvPr/>
          </p:nvSpPr>
          <p:spPr>
            <a:xfrm>
              <a:off x="2143" y="1168"/>
              <a:ext cx="85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</p:grpSp>
      <p:sp>
        <p:nvSpPr>
          <p:cNvPr id="5225" name="Rectangle 105"/>
          <p:cNvSpPr/>
          <p:nvPr/>
        </p:nvSpPr>
        <p:spPr>
          <a:xfrm>
            <a:off x="522288" y="5861050"/>
            <a:ext cx="6121400" cy="94615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1831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,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法拉第 经过了十年不懈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的探索，发现了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电磁感应现象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6" name="Rectangle 106"/>
          <p:cNvSpPr/>
          <p:nvPr/>
        </p:nvSpPr>
        <p:spPr>
          <a:xfrm>
            <a:off x="4375150" y="2887663"/>
            <a:ext cx="1165225" cy="5191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产   生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52" name="AutoShape 108" descr="Z"/>
          <p:cNvSpPr>
            <a:spLocks noChangeAspect="1"/>
          </p:cNvSpPr>
          <p:nvPr/>
        </p:nvSpPr>
        <p:spPr>
          <a:xfrm>
            <a:off x="5213350" y="302895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53" name="AutoShape 110" descr="Z"/>
          <p:cNvSpPr>
            <a:spLocks noChangeAspect="1"/>
          </p:cNvSpPr>
          <p:nvPr/>
        </p:nvSpPr>
        <p:spPr>
          <a:xfrm>
            <a:off x="5213350" y="302895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233" name="Picture 113" descr="u=4263579356,1463501507&amp;fm=21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1898650"/>
            <a:ext cx="1982788" cy="25654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7108190" y="3406775"/>
            <a:ext cx="2101850" cy="3400425"/>
            <a:chOff x="11194" y="5365"/>
            <a:chExt cx="3310" cy="5355"/>
          </a:xfrm>
        </p:grpSpPr>
        <p:pic>
          <p:nvPicPr>
            <p:cNvPr id="5235" name="Picture 115" descr="timg?image&amp;quality=80&amp;size=b10000_10000&amp;sec=1476367439768&amp;di=19e98990ea5e56288e234201b44433dd&amp;imgtype=jpg&amp;src=http%3A%2F%2Fww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78" y="6810"/>
              <a:ext cx="2942" cy="391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237" name="Picture 117" descr="t0103e20173e41731e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4" y="5365"/>
              <a:ext cx="3310" cy="113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6" grpId="0"/>
      <p:bldP spid="5220" grpId="0"/>
      <p:bldP spid="5221" grpId="0"/>
      <p:bldP spid="5225" grpId="0"/>
      <p:bldP spid="5226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76804" name="Text Box 4"/>
          <p:cNvSpPr txBox="1"/>
          <p:nvPr/>
        </p:nvSpPr>
        <p:spPr>
          <a:xfrm>
            <a:off x="161925" y="233363"/>
            <a:ext cx="337502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互感系数的计算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6805" name="Object 5"/>
          <p:cNvGraphicFramePr/>
          <p:nvPr/>
        </p:nvGraphicFramePr>
        <p:xfrm>
          <a:off x="2187575" y="950913"/>
          <a:ext cx="22637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1" imgW="1003300" imgH="431800" progId="Equation.3">
                  <p:embed/>
                </p:oleObj>
              </mc:Choice>
              <mc:Fallback>
                <p:oleObj name="" r:id="rId1" imgW="1003300" imgH="431800" progId="Equation.3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87575" y="950913"/>
                        <a:ext cx="2263775" cy="97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6" name="Object 6"/>
          <p:cNvGraphicFramePr/>
          <p:nvPr/>
        </p:nvGraphicFramePr>
        <p:xfrm>
          <a:off x="2095500" y="2160588"/>
          <a:ext cx="329088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3" imgW="1371600" imgH="444500" progId="Equation.3">
                  <p:embed/>
                </p:oleObj>
              </mc:Choice>
              <mc:Fallback>
                <p:oleObj name="" r:id="rId3" imgW="1371600" imgH="444500" progId="Equation.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5500" y="2160588"/>
                        <a:ext cx="3290888" cy="1057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3" name="Rectangle 5"/>
          <p:cNvSpPr/>
          <p:nvPr/>
        </p:nvSpPr>
        <p:spPr>
          <a:xfrm>
            <a:off x="114300" y="2376805"/>
            <a:ext cx="1654175" cy="504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70000"/>
              </a:lnSpc>
              <a:spcBef>
                <a:spcPct val="2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电磁感应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105" name="AutoShape 17"/>
          <p:cNvSpPr/>
          <p:nvPr/>
        </p:nvSpPr>
        <p:spPr>
          <a:xfrm rot="2481963" flipV="1">
            <a:off x="1571625" y="3201988"/>
            <a:ext cx="998538" cy="80962"/>
          </a:xfrm>
          <a:prstGeom prst="rightArrow">
            <a:avLst>
              <a:gd name="adj1" fmla="val 50000"/>
              <a:gd name="adj2" fmla="val 250836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3" name="标题 38913"/>
          <p:cNvSpPr>
            <a:spLocks noGrp="1"/>
          </p:cNvSpPr>
          <p:nvPr>
            <p:ph type="title"/>
          </p:nvPr>
        </p:nvSpPr>
        <p:spPr>
          <a:xfrm>
            <a:off x="1687513" y="669925"/>
            <a:ext cx="5540375" cy="588963"/>
          </a:xfrm>
        </p:spPr>
        <p:txBody>
          <a:bodyPr anchor="ctr" anchorCtr="0"/>
          <a:p>
            <a:r>
              <a:rPr lang="zh-CN" altLang="en-US" sz="3600" b="1" dirty="0">
                <a:solidFill>
                  <a:srgbClr val="0000FF"/>
                </a:solidFill>
              </a:rPr>
              <a:t>电 磁  感 应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8" name="Rectangle 22"/>
          <p:cNvSpPr/>
          <p:nvPr/>
        </p:nvSpPr>
        <p:spPr>
          <a:xfrm rot="-2340000">
            <a:off x="1466850" y="2246313"/>
            <a:ext cx="1165225" cy="504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回路变动</a:t>
            </a:r>
            <a:endParaRPr lang="zh-CN" altLang="en-US" sz="16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22"/>
          <p:cNvSpPr/>
          <p:nvPr/>
        </p:nvSpPr>
        <p:spPr>
          <a:xfrm rot="2580000">
            <a:off x="1387475" y="3203575"/>
            <a:ext cx="1143000" cy="504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磁场变化</a:t>
            </a:r>
            <a:endParaRPr lang="zh-CN" altLang="zh-CN" sz="16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AutoShape 17"/>
          <p:cNvSpPr/>
          <p:nvPr/>
        </p:nvSpPr>
        <p:spPr>
          <a:xfrm rot="-2438037">
            <a:off x="1597025" y="2557463"/>
            <a:ext cx="996950" cy="95250"/>
          </a:xfrm>
          <a:prstGeom prst="rightArrow">
            <a:avLst>
              <a:gd name="adj1" fmla="val 50000"/>
              <a:gd name="adj2" fmla="val 247904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Rectangle 5"/>
          <p:cNvSpPr/>
          <p:nvPr/>
        </p:nvSpPr>
        <p:spPr>
          <a:xfrm>
            <a:off x="2381250" y="1957388"/>
            <a:ext cx="1787525" cy="4667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动生电动势</a:t>
            </a:r>
            <a:endParaRPr lang="zh-CN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428875" y="3473450"/>
            <a:ext cx="1739900" cy="441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感生电动势</a:t>
            </a:r>
            <a:endParaRPr lang="zh-CN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5"/>
          <p:cNvSpPr/>
          <p:nvPr/>
        </p:nvSpPr>
        <p:spPr>
          <a:xfrm>
            <a:off x="4865688" y="1957388"/>
            <a:ext cx="1563687" cy="4667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洛伦兹力</a:t>
            </a:r>
            <a:endParaRPr lang="zh-CN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AutoShape 13"/>
          <p:cNvSpPr/>
          <p:nvPr/>
        </p:nvSpPr>
        <p:spPr>
          <a:xfrm>
            <a:off x="4056063" y="3687763"/>
            <a:ext cx="877887" cy="107950"/>
          </a:xfrm>
          <a:prstGeom prst="rightArrow">
            <a:avLst>
              <a:gd name="adj1" fmla="val 50000"/>
              <a:gd name="adj2" fmla="val 185575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Text Box 36"/>
          <p:cNvSpPr txBox="1"/>
          <p:nvPr/>
        </p:nvSpPr>
        <p:spPr>
          <a:xfrm>
            <a:off x="4011613" y="3363913"/>
            <a:ext cx="1096962" cy="30797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ctr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非静电力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Rectangle 5"/>
          <p:cNvSpPr/>
          <p:nvPr/>
        </p:nvSpPr>
        <p:spPr>
          <a:xfrm>
            <a:off x="4867275" y="3482975"/>
            <a:ext cx="1743075" cy="4667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感生电场力</a:t>
            </a:r>
            <a:endParaRPr lang="zh-CN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3" name="Object 92"/>
          <p:cNvGraphicFramePr/>
          <p:nvPr/>
        </p:nvGraphicFramePr>
        <p:xfrm>
          <a:off x="7407275" y="1914525"/>
          <a:ext cx="16557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1" imgW="1155700" imgH="330200" progId="Equation.3">
                  <p:embed/>
                </p:oleObj>
              </mc:Choice>
              <mc:Fallback>
                <p:oleObj name="" r:id="rId1" imgW="1155700" imgH="330200" progId="Equation.3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07275" y="1914525"/>
                        <a:ext cx="1655763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58"/>
          <p:cNvGraphicFramePr/>
          <p:nvPr/>
        </p:nvGraphicFramePr>
        <p:xfrm>
          <a:off x="7670800" y="3419475"/>
          <a:ext cx="13763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3" imgW="800100" imgH="292100" progId="Equation.3">
                  <p:embed/>
                </p:oleObj>
              </mc:Choice>
              <mc:Fallback>
                <p:oleObj name="" r:id="rId3" imgW="800100" imgH="292100" progId="Equation.3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70800" y="3419475"/>
                        <a:ext cx="1376363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AutoShape 13"/>
          <p:cNvSpPr/>
          <p:nvPr/>
        </p:nvSpPr>
        <p:spPr>
          <a:xfrm>
            <a:off x="6256338" y="2165350"/>
            <a:ext cx="1042987" cy="111125"/>
          </a:xfrm>
          <a:prstGeom prst="rightArrow">
            <a:avLst>
              <a:gd name="adj1" fmla="val 50000"/>
              <a:gd name="adj2" fmla="val 185411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AutoShape 13"/>
          <p:cNvSpPr/>
          <p:nvPr/>
        </p:nvSpPr>
        <p:spPr>
          <a:xfrm>
            <a:off x="6508750" y="3684588"/>
            <a:ext cx="1079500" cy="111125"/>
          </a:xfrm>
          <a:prstGeom prst="rightArrow">
            <a:avLst>
              <a:gd name="adj1" fmla="val 50000"/>
              <a:gd name="adj2" fmla="val 185515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AutoShape 13"/>
          <p:cNvSpPr/>
          <p:nvPr/>
        </p:nvSpPr>
        <p:spPr>
          <a:xfrm>
            <a:off x="4032250" y="2181225"/>
            <a:ext cx="877888" cy="107950"/>
          </a:xfrm>
          <a:prstGeom prst="rightArrow">
            <a:avLst>
              <a:gd name="adj1" fmla="val 50000"/>
              <a:gd name="adj2" fmla="val 185575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Text Box 36"/>
          <p:cNvSpPr txBox="1"/>
          <p:nvPr/>
        </p:nvSpPr>
        <p:spPr>
          <a:xfrm>
            <a:off x="3967163" y="1857375"/>
            <a:ext cx="1096962" cy="30797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ctr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非静电力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7588" name="Object 6"/>
          <p:cNvGraphicFramePr/>
          <p:nvPr/>
        </p:nvGraphicFramePr>
        <p:xfrm>
          <a:off x="131763" y="2778125"/>
          <a:ext cx="141605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5" imgW="723900" imgH="393700" progId="Equation.3">
                  <p:embed/>
                </p:oleObj>
              </mc:Choice>
              <mc:Fallback>
                <p:oleObj name="" r:id="rId5" imgW="723900" imgH="393700" progId="Equation.3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763" y="2778125"/>
                        <a:ext cx="1416050" cy="735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3" name="Object 58"/>
          <p:cNvGraphicFramePr/>
          <p:nvPr/>
        </p:nvGraphicFramePr>
        <p:xfrm>
          <a:off x="5010150" y="4884738"/>
          <a:ext cx="238442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7" imgW="1371600" imgH="457200" progId="Equation.3">
                  <p:embed/>
                </p:oleObj>
              </mc:Choice>
              <mc:Fallback>
                <p:oleObj name="" r:id="rId7" imgW="1371600" imgH="457200" progId="Equation.3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10150" y="4884738"/>
                        <a:ext cx="2384425" cy="715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右弧形箭头 44"/>
          <p:cNvSpPr/>
          <p:nvPr/>
        </p:nvSpPr>
        <p:spPr>
          <a:xfrm rot="12180000" flipH="1">
            <a:off x="7989570" y="4287520"/>
            <a:ext cx="501650" cy="1036955"/>
          </a:xfrm>
          <a:prstGeom prst="curvedLeftArrow">
            <a:avLst>
              <a:gd name="adj1" fmla="val 25024"/>
              <a:gd name="adj2" fmla="val 50060"/>
              <a:gd name="adj3" fmla="val 25000"/>
            </a:avLst>
          </a:pr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14300" y="2776538"/>
            <a:ext cx="1457325" cy="782637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378700" y="1800225"/>
            <a:ext cx="1728788" cy="782638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799013" y="4818063"/>
            <a:ext cx="2720975" cy="782637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9375" y="403225"/>
            <a:ext cx="1196975" cy="1128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800" y="269875"/>
            <a:ext cx="1304925" cy="1331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9938" y="4662488"/>
            <a:ext cx="1265237" cy="12747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7600" name="Object 192"/>
          <p:cNvGraphicFramePr/>
          <p:nvPr/>
        </p:nvGraphicFramePr>
        <p:xfrm>
          <a:off x="6234113" y="1741488"/>
          <a:ext cx="97472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12" imgW="673100" imgH="254000" progId="Equation.3">
                  <p:embed/>
                </p:oleObj>
              </mc:Choice>
              <mc:Fallback>
                <p:oleObj name="" r:id="rId12" imgW="673100" imgH="254000" progId="Equation.3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34113" y="1741488"/>
                        <a:ext cx="974725" cy="439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92"/>
          <p:cNvGraphicFramePr/>
          <p:nvPr/>
        </p:nvGraphicFramePr>
        <p:xfrm>
          <a:off x="6429375" y="3268663"/>
          <a:ext cx="119697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14" imgW="800100" imgH="254000" progId="Equation.3">
                  <p:embed/>
                </p:oleObj>
              </mc:Choice>
              <mc:Fallback>
                <p:oleObj name="" r:id="rId14" imgW="800100" imgH="254000" progId="Equation.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429375" y="3268663"/>
                        <a:ext cx="1196975" cy="379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/>
      <p:bldP spid="8" grpId="0"/>
      <p:bldP spid="9" grpId="0"/>
      <p:bldP spid="10" grpId="0" bldLvl="0" animBg="1"/>
      <p:bldP spid="89105" grpId="0" bldLvl="0" animBg="1"/>
      <p:bldP spid="63" grpId="0"/>
      <p:bldP spid="5" grpId="0"/>
      <p:bldP spid="20" grpId="0"/>
      <p:bldP spid="22" grpId="0" bldLvl="0" animBg="1"/>
      <p:bldP spid="32" grpId="0"/>
      <p:bldP spid="34" grpId="0" bldLvl="0" animBg="1"/>
      <p:bldP spid="41" grpId="0" bldLvl="0" animBg="1"/>
      <p:bldP spid="42" grpId="0" bldLvl="0" animBg="1"/>
      <p:bldP spid="43" grpId="0"/>
      <p:bldP spid="31" grpId="0"/>
      <p:bldP spid="45" grpId="0" bldLvl="0" animBg="1"/>
      <p:bldP spid="73" grpId="0" bldLvl="0" animBg="1"/>
      <p:bldP spid="74" grpId="0" bldLvl="0" animBg="1"/>
      <p:bldP spid="75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文本框 162818"/>
          <p:cNvSpPr txBox="1"/>
          <p:nvPr/>
        </p:nvSpPr>
        <p:spPr>
          <a:xfrm>
            <a:off x="4191000" y="1066800"/>
            <a:ext cx="4648200" cy="5229225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50000">
                <a:srgbClr val="FFFFFF"/>
              </a:gs>
              <a:gs pos="100000">
                <a:srgbClr val="CCECFF"/>
              </a:gs>
            </a:gsLst>
            <a:lin ang="5400000" scaled="1"/>
            <a:tileRect/>
          </a:gradFill>
          <a:ln w="190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麦克斯韦</a:t>
            </a:r>
            <a:r>
              <a:rPr lang="zh-CN" altLang="en-US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zh-CN" altLang="en-US" b="0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1831-1879</a:t>
            </a:r>
            <a:r>
              <a:rPr lang="zh-CN" altLang="en-US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）英国物理学家.经典电磁理论的奠基人，气体动理论创始人之一.他提出了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有旋场</a:t>
            </a:r>
            <a:r>
              <a:rPr lang="zh-CN" altLang="en-US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位移电流</a:t>
            </a:r>
            <a:r>
              <a:rPr lang="zh-CN" altLang="en-US" dirty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的概念，建立了经典电磁理论，并预言了以光速传播的电磁波的存在.在气体动理论方面，他还提出了气体分子按速率分布的统计规律.</a:t>
            </a:r>
            <a:endParaRPr lang="zh-CN" altLang="en-US" dirty="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8370" name="图片 162820" descr="WLMAIK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371600"/>
            <a:ext cx="3138488" cy="4572000"/>
          </a:xfrm>
          <a:prstGeom prst="rect">
            <a:avLst/>
          </a:prstGeom>
          <a:noFill/>
          <a:ln w="57150" cap="flat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58371" name="页脚占位符 1"/>
          <p:cNvSpPr/>
          <p:nvPr>
            <p:ph type="ftr" sz="quarter" idx="11"/>
          </p:nvPr>
        </p:nvSpPr>
        <p:spPr>
          <a:xfrm>
            <a:off x="6215063" y="6296025"/>
            <a:ext cx="2895600" cy="476250"/>
          </a:xfrm>
        </p:spPr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2" name="文本框 102403"/>
          <p:cNvSpPr txBox="1"/>
          <p:nvPr/>
        </p:nvSpPr>
        <p:spPr>
          <a:xfrm>
            <a:off x="2773363" y="217488"/>
            <a:ext cx="4649787" cy="64452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6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麦克斯韦方程组</a:t>
            </a:r>
            <a:endParaRPr lang="zh-CN" altLang="en-US" sz="360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78180" name="对象 304140"/>
          <p:cNvGraphicFramePr>
            <a:graphicFrameLocks noGrp="1"/>
          </p:cNvGraphicFramePr>
          <p:nvPr/>
        </p:nvGraphicFramePr>
        <p:xfrm>
          <a:off x="573088" y="2911475"/>
          <a:ext cx="17081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1" imgW="736600" imgH="279400" progId="Equation.3">
                  <p:embed/>
                </p:oleObj>
              </mc:Choice>
              <mc:Fallback>
                <p:oleObj name="" r:id="rId1" imgW="736600" imgH="279400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3088" y="2911475"/>
                        <a:ext cx="1708150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0" name="对象 287748"/>
          <p:cNvGraphicFramePr/>
          <p:nvPr/>
        </p:nvGraphicFramePr>
        <p:xfrm>
          <a:off x="650558" y="1745615"/>
          <a:ext cx="2446337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3" imgW="1117600" imgH="431800" progId="Equation.3">
                  <p:embed/>
                </p:oleObj>
              </mc:Choice>
              <mc:Fallback>
                <p:oleObj name="" r:id="rId3" imgW="1117600" imgH="431800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558" y="1745615"/>
                        <a:ext cx="2446337" cy="1052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7" name="Object 14"/>
          <p:cNvGraphicFramePr/>
          <p:nvPr/>
        </p:nvGraphicFramePr>
        <p:xfrm>
          <a:off x="650875" y="3946525"/>
          <a:ext cx="19335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5" imgW="685800" imgH="292100" progId="Equation.3">
                  <p:embed/>
                </p:oleObj>
              </mc:Choice>
              <mc:Fallback>
                <p:oleObj name="" r:id="rId5" imgW="685800" imgH="292100" progId="Equation.3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875" y="3946525"/>
                        <a:ext cx="1933575" cy="950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860" name="对象 117859"/>
          <p:cNvGraphicFramePr/>
          <p:nvPr/>
        </p:nvGraphicFramePr>
        <p:xfrm>
          <a:off x="703263" y="5056188"/>
          <a:ext cx="2325687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7" imgW="1066165" imgH="292100" progId="Equation.3">
                  <p:embed/>
                </p:oleObj>
              </mc:Choice>
              <mc:Fallback>
                <p:oleObj name="" r:id="rId7" imgW="1066165" imgH="292100" progId="Equation.3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263" y="5056188"/>
                        <a:ext cx="2325687" cy="804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左大括号 1"/>
          <p:cNvSpPr/>
          <p:nvPr/>
        </p:nvSpPr>
        <p:spPr>
          <a:xfrm>
            <a:off x="315913" y="2078038"/>
            <a:ext cx="198437" cy="3528026"/>
          </a:xfrm>
          <a:prstGeom prst="leftBrace">
            <a:avLst>
              <a:gd name="adj1" fmla="val 79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886" name="文本框 164885"/>
          <p:cNvSpPr txBox="1"/>
          <p:nvPr/>
        </p:nvSpPr>
        <p:spPr>
          <a:xfrm>
            <a:off x="425450" y="899795"/>
            <a:ext cx="242633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>
              <a:spcBef>
                <a:spcPct val="50000"/>
              </a:spcBef>
            </a:pPr>
            <a:r>
              <a:rPr lang="zh-CN" sz="360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真空静态</a:t>
            </a:r>
            <a:endParaRPr lang="zh-CN" sz="3600" noProof="1" dirty="0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对象 304140"/>
          <p:cNvGraphicFramePr>
            <a:graphicFrameLocks noGrp="1"/>
          </p:cNvGraphicFramePr>
          <p:nvPr/>
        </p:nvGraphicFramePr>
        <p:xfrm>
          <a:off x="5851208" y="2911475"/>
          <a:ext cx="17081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9" imgW="736600" imgH="279400" progId="Equation.3">
                  <p:embed/>
                </p:oleObj>
              </mc:Choice>
              <mc:Fallback>
                <p:oleObj name="" r:id="rId9" imgW="736600" imgH="279400" progId="Equation.3">
                  <p:embed/>
                  <p:pic>
                    <p:nvPicPr>
                      <p:cNvPr id="0" name="图片 32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51208" y="2911475"/>
                        <a:ext cx="1708150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287748"/>
          <p:cNvGraphicFramePr/>
          <p:nvPr/>
        </p:nvGraphicFramePr>
        <p:xfrm>
          <a:off x="6041708" y="1865313"/>
          <a:ext cx="208597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10" imgW="952500" imgH="292100" progId="Equation.3">
                  <p:embed/>
                </p:oleObj>
              </mc:Choice>
              <mc:Fallback>
                <p:oleObj name="" r:id="rId10" imgW="952500" imgH="292100" progId="Equation.3">
                  <p:embed/>
                  <p:pic>
                    <p:nvPicPr>
                      <p:cNvPr id="0" name="图片 32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41708" y="1865313"/>
                        <a:ext cx="2085975" cy="712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/>
          <p:cNvGraphicFramePr/>
          <p:nvPr/>
        </p:nvGraphicFramePr>
        <p:xfrm>
          <a:off x="5927725" y="3905250"/>
          <a:ext cx="19335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12" imgW="685800" imgH="292100" progId="Equation.3">
                  <p:embed/>
                </p:oleObj>
              </mc:Choice>
              <mc:Fallback>
                <p:oleObj name="" r:id="rId12" imgW="685800" imgH="292100" progId="Equation.3">
                  <p:embed/>
                  <p:pic>
                    <p:nvPicPr>
                      <p:cNvPr id="0" name="图片 32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7725" y="3905250"/>
                        <a:ext cx="1933575" cy="950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5997575" y="5145088"/>
          <a:ext cx="2049463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13" imgW="939800" imgH="292100" progId="Equation.3">
                  <p:embed/>
                </p:oleObj>
              </mc:Choice>
              <mc:Fallback>
                <p:oleObj name="" r:id="rId13" imgW="939800" imgH="292100" progId="Equation.3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97575" y="5145088"/>
                        <a:ext cx="2049463" cy="804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左大括号 7"/>
          <p:cNvSpPr/>
          <p:nvPr/>
        </p:nvSpPr>
        <p:spPr>
          <a:xfrm>
            <a:off x="5694680" y="2183130"/>
            <a:ext cx="210820" cy="3448050"/>
          </a:xfrm>
          <a:prstGeom prst="leftBrace">
            <a:avLst>
              <a:gd name="adj1" fmla="val 79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029585" y="3635375"/>
            <a:ext cx="2361565" cy="225425"/>
          </a:xfrm>
          <a:prstGeom prst="rightArrow">
            <a:avLst>
              <a:gd name="adj1" fmla="val 50000"/>
              <a:gd name="adj2" fmla="val 4977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对象 174099"/>
          <p:cNvGraphicFramePr/>
          <p:nvPr/>
        </p:nvGraphicFramePr>
        <p:xfrm>
          <a:off x="3286125" y="3185160"/>
          <a:ext cx="1758950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5" imgW="1002665" imgH="254000" progId="Equation.DSMT4">
                  <p:embed/>
                </p:oleObj>
              </mc:Choice>
              <mc:Fallback>
                <p:oleObj name="" r:id="rId15" imgW="1002665" imgH="254000" progId="Equation.DSMT4">
                  <p:embed/>
                  <p:pic>
                    <p:nvPicPr>
                      <p:cNvPr id="0" name="图片 321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286125" y="3185160"/>
                        <a:ext cx="1758950" cy="459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74100"/>
          <p:cNvGraphicFramePr/>
          <p:nvPr/>
        </p:nvGraphicFramePr>
        <p:xfrm>
          <a:off x="3312160" y="3923030"/>
          <a:ext cx="1821815" cy="44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7" imgW="1116330" imgH="254000" progId="Equation.DSMT4">
                  <p:embed/>
                </p:oleObj>
              </mc:Choice>
              <mc:Fallback>
                <p:oleObj name="" r:id="rId17" imgW="1116330" imgH="254000" progId="Equation.DSMT4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12160" y="3923030"/>
                        <a:ext cx="1821815" cy="4425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694680" y="961390"/>
            <a:ext cx="22688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>
              <a:spcBef>
                <a:spcPct val="50000"/>
              </a:spcBef>
            </a:pPr>
            <a:r>
              <a:rPr lang="zh-CN" sz="360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介质静态</a:t>
            </a:r>
            <a:endParaRPr lang="zh-CN" sz="3600" noProof="1" dirty="0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64886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/>
        </p:nvSpPr>
        <p:spPr>
          <a:xfrm>
            <a:off x="5530215" y="2309495"/>
            <a:ext cx="494665" cy="121539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78180" name="对象 304140"/>
          <p:cNvGraphicFramePr>
            <a:graphicFrameLocks noGrp="1"/>
          </p:cNvGraphicFramePr>
          <p:nvPr/>
        </p:nvGraphicFramePr>
        <p:xfrm>
          <a:off x="661988" y="2555875"/>
          <a:ext cx="17081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1" imgW="736600" imgH="279400" progId="Equation.3">
                  <p:embed/>
                </p:oleObj>
              </mc:Choice>
              <mc:Fallback>
                <p:oleObj name="" r:id="rId1" imgW="736600" imgH="279400" progId="Equation.3">
                  <p:embed/>
                  <p:pic>
                    <p:nvPicPr>
                      <p:cNvPr id="0" name="图片 32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1988" y="2555875"/>
                        <a:ext cx="1708150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0" name="对象 287748"/>
          <p:cNvGraphicFramePr/>
          <p:nvPr/>
        </p:nvGraphicFramePr>
        <p:xfrm>
          <a:off x="798513" y="1465263"/>
          <a:ext cx="208597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3" imgW="952500" imgH="292100" progId="Equation.3">
                  <p:embed/>
                </p:oleObj>
              </mc:Choice>
              <mc:Fallback>
                <p:oleObj name="" r:id="rId3" imgW="952500" imgH="292100" progId="Equation.3">
                  <p:embed/>
                  <p:pic>
                    <p:nvPicPr>
                      <p:cNvPr id="0" name="图片 32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8513" y="1465263"/>
                        <a:ext cx="2085975" cy="712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7" name="Object 14"/>
          <p:cNvGraphicFramePr/>
          <p:nvPr/>
        </p:nvGraphicFramePr>
        <p:xfrm>
          <a:off x="739775" y="3590925"/>
          <a:ext cx="19335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5" imgW="685800" imgH="292100" progId="Equation.3">
                  <p:embed/>
                </p:oleObj>
              </mc:Choice>
              <mc:Fallback>
                <p:oleObj name="" r:id="rId5" imgW="685800" imgH="292100" progId="Equation.3">
                  <p:embed/>
                  <p:pic>
                    <p:nvPicPr>
                      <p:cNvPr id="0" name="图片 32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9775" y="3590925"/>
                        <a:ext cx="1933575" cy="950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860" name="对象 117859"/>
          <p:cNvGraphicFramePr/>
          <p:nvPr/>
        </p:nvGraphicFramePr>
        <p:xfrm>
          <a:off x="752475" y="4922838"/>
          <a:ext cx="2049463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7" imgW="939800" imgH="292100" progId="Equation.3">
                  <p:embed/>
                </p:oleObj>
              </mc:Choice>
              <mc:Fallback>
                <p:oleObj name="" r:id="rId7" imgW="939800" imgH="292100" progId="Equation.3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475" y="4922838"/>
                        <a:ext cx="2049463" cy="804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左大括号 1"/>
          <p:cNvSpPr/>
          <p:nvPr/>
        </p:nvSpPr>
        <p:spPr>
          <a:xfrm>
            <a:off x="315913" y="1589088"/>
            <a:ext cx="198437" cy="3908425"/>
          </a:xfrm>
          <a:prstGeom prst="leftBrace">
            <a:avLst>
              <a:gd name="adj1" fmla="val 79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1683" name="Object 58"/>
          <p:cNvGraphicFramePr/>
          <p:nvPr/>
        </p:nvGraphicFramePr>
        <p:xfrm>
          <a:off x="3732213" y="2373313"/>
          <a:ext cx="2782887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" r:id="rId9" imgW="1371600" imgH="457200" progId="Equation.3">
                  <p:embed/>
                </p:oleObj>
              </mc:Choice>
              <mc:Fallback>
                <p:oleObj name="" r:id="rId9" imgW="1371600" imgH="457200" progId="Equation.3">
                  <p:embed/>
                  <p:pic>
                    <p:nvPicPr>
                      <p:cNvPr id="0" name="图片 32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32213" y="2373313"/>
                        <a:ext cx="2782887" cy="1087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2752725" y="2809875"/>
            <a:ext cx="719138" cy="225425"/>
          </a:xfrm>
          <a:prstGeom prst="rightArrow">
            <a:avLst>
              <a:gd name="adj1" fmla="val 50000"/>
              <a:gd name="adj2" fmla="val 4977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3765550" y="4936173"/>
          <a:ext cx="2271713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" r:id="rId11" imgW="1041400" imgH="292100" progId="Equation.3">
                  <p:embed/>
                </p:oleObj>
              </mc:Choice>
              <mc:Fallback>
                <p:oleObj name="" r:id="rId11" imgW="1041400" imgH="292100" progId="Equation.3">
                  <p:embed/>
                  <p:pic>
                    <p:nvPicPr>
                      <p:cNvPr id="0" name="图片 32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65550" y="4936173"/>
                        <a:ext cx="2271713" cy="804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右箭头 5"/>
          <p:cNvSpPr/>
          <p:nvPr/>
        </p:nvSpPr>
        <p:spPr>
          <a:xfrm>
            <a:off x="2946400" y="5181600"/>
            <a:ext cx="720725" cy="225425"/>
          </a:xfrm>
          <a:prstGeom prst="rightArrow">
            <a:avLst>
              <a:gd name="adj1" fmla="val 50000"/>
              <a:gd name="adj2" fmla="val 4988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886" name="文本框 164885"/>
          <p:cNvSpPr txBox="1"/>
          <p:nvPr/>
        </p:nvSpPr>
        <p:spPr>
          <a:xfrm>
            <a:off x="595630" y="477520"/>
            <a:ext cx="213423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>
              <a:spcBef>
                <a:spcPct val="50000"/>
              </a:spcBef>
            </a:pPr>
            <a:r>
              <a:rPr lang="zh-CN" sz="360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动态规律</a:t>
            </a:r>
            <a:endParaRPr lang="zh-CN" sz="3600" noProof="1" dirty="0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2408" name="对象 102407"/>
          <p:cNvGraphicFramePr/>
          <p:nvPr/>
        </p:nvGraphicFramePr>
        <p:xfrm>
          <a:off x="6097112" y="4740275"/>
          <a:ext cx="226631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" r:id="rId13" imgW="1002665" imgH="419100" progId="Equation.3">
                  <p:embed/>
                </p:oleObj>
              </mc:Choice>
              <mc:Fallback>
                <p:oleObj name="" r:id="rId13" imgW="1002665" imgH="419100" progId="Equation.3">
                  <p:embed/>
                  <p:pic>
                    <p:nvPicPr>
                      <p:cNvPr id="0" name="图片 322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97112" y="4740275"/>
                        <a:ext cx="2266315" cy="1108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椭圆 10"/>
          <p:cNvSpPr/>
          <p:nvPr/>
        </p:nvSpPr>
        <p:spPr>
          <a:xfrm>
            <a:off x="7307580" y="4686300"/>
            <a:ext cx="494665" cy="121539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6" grpId="0" bldLvl="0" animBg="1"/>
      <p:bldP spid="7" grpId="0" animBg="1"/>
      <p:bldP spid="11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6130" name="文本框 176129"/>
          <p:cNvSpPr txBox="1"/>
          <p:nvPr/>
        </p:nvSpPr>
        <p:spPr>
          <a:xfrm>
            <a:off x="250825" y="258763"/>
            <a:ext cx="3048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spcBef>
                <a:spcPct val="50000"/>
              </a:spcBef>
            </a:pPr>
            <a:r>
              <a:rPr lang="zh-CN" altLang="en-US" sz="320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位移电流的引入：</a:t>
            </a:r>
            <a:endParaRPr lang="zh-CN" altLang="en-US" sz="3200" noProof="1" dirty="0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6131" name="组合 176130"/>
          <p:cNvGrpSpPr/>
          <p:nvPr/>
        </p:nvGrpSpPr>
        <p:grpSpPr>
          <a:xfrm>
            <a:off x="488950" y="3489325"/>
            <a:ext cx="3200400" cy="2895600"/>
            <a:chOff x="336" y="2042"/>
            <a:chExt cx="2016" cy="1824"/>
          </a:xfrm>
        </p:grpSpPr>
        <p:sp>
          <p:nvSpPr>
            <p:cNvPr id="61443" name="矩形 176131"/>
            <p:cNvSpPr/>
            <p:nvPr/>
          </p:nvSpPr>
          <p:spPr>
            <a:xfrm>
              <a:off x="336" y="2042"/>
              <a:ext cx="1872" cy="182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1444" name="组合 176132"/>
            <p:cNvGrpSpPr/>
            <p:nvPr/>
          </p:nvGrpSpPr>
          <p:grpSpPr>
            <a:xfrm>
              <a:off x="528" y="2378"/>
              <a:ext cx="1824" cy="1248"/>
              <a:chOff x="528" y="2378"/>
              <a:chExt cx="1824" cy="1248"/>
            </a:xfrm>
          </p:grpSpPr>
          <p:sp>
            <p:nvSpPr>
              <p:cNvPr id="61445" name="矩形 176133"/>
              <p:cNvSpPr/>
              <p:nvPr/>
            </p:nvSpPr>
            <p:spPr>
              <a:xfrm>
                <a:off x="1094" y="2426"/>
                <a:ext cx="48" cy="72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46" name="矩形 176134"/>
              <p:cNvSpPr/>
              <p:nvPr/>
            </p:nvSpPr>
            <p:spPr>
              <a:xfrm>
                <a:off x="1536" y="2426"/>
                <a:ext cx="48" cy="72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47" name="文本框 176135"/>
              <p:cNvSpPr txBox="1"/>
              <p:nvPr/>
            </p:nvSpPr>
            <p:spPr>
              <a:xfrm>
                <a:off x="1344" y="2400"/>
                <a:ext cx="240" cy="7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lnSpc>
                    <a:spcPct val="80000"/>
                  </a:lnSpc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++++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48" name="文本框 176136"/>
              <p:cNvSpPr txBox="1"/>
              <p:nvPr/>
            </p:nvSpPr>
            <p:spPr>
              <a:xfrm>
                <a:off x="1094" y="2378"/>
                <a:ext cx="154" cy="7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lnSpc>
                    <a:spcPct val="80000"/>
                  </a:lnSpc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zh-CN" altLang="en-US" sz="2400" dirty="0">
                    <a:solidFill>
                      <a:srgbClr val="00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----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49" name="直接连接符 176137"/>
              <p:cNvSpPr/>
              <p:nvPr/>
            </p:nvSpPr>
            <p:spPr>
              <a:xfrm>
                <a:off x="1584" y="2810"/>
                <a:ext cx="336" cy="0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61450" name="直接连接符 176138"/>
              <p:cNvSpPr/>
              <p:nvPr/>
            </p:nvSpPr>
            <p:spPr>
              <a:xfrm>
                <a:off x="528" y="2810"/>
                <a:ext cx="576" cy="0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61451" name="直接连接符 176139"/>
              <p:cNvSpPr/>
              <p:nvPr/>
            </p:nvSpPr>
            <p:spPr>
              <a:xfrm>
                <a:off x="528" y="3626"/>
                <a:ext cx="1392" cy="0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61452" name="直接连接符 176140"/>
              <p:cNvSpPr/>
              <p:nvPr/>
            </p:nvSpPr>
            <p:spPr>
              <a:xfrm>
                <a:off x="528" y="2810"/>
                <a:ext cx="0" cy="816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61453" name="直接连接符 176141"/>
              <p:cNvSpPr/>
              <p:nvPr/>
            </p:nvSpPr>
            <p:spPr>
              <a:xfrm>
                <a:off x="1920" y="2810"/>
                <a:ext cx="0" cy="816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61454" name="直接连接符 176142"/>
              <p:cNvSpPr/>
              <p:nvPr/>
            </p:nvSpPr>
            <p:spPr>
              <a:xfrm>
                <a:off x="1920" y="3194"/>
                <a:ext cx="0" cy="144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61455" name="文本框 176143"/>
              <p:cNvSpPr txBox="1"/>
              <p:nvPr/>
            </p:nvSpPr>
            <p:spPr>
              <a:xfrm>
                <a:off x="1920" y="3050"/>
                <a:ext cx="43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i="1">
                    <a:solidFill>
                      <a:srgbClr val="E8186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baseline="-25000">
                    <a:solidFill>
                      <a:srgbClr val="E8186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baseline="-25000">
                  <a:solidFill>
                    <a:srgbClr val="E8186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76145" name="文本框 176144"/>
          <p:cNvSpPr txBox="1"/>
          <p:nvPr/>
        </p:nvSpPr>
        <p:spPr>
          <a:xfrm>
            <a:off x="3343275" y="2455228"/>
            <a:ext cx="4724400" cy="528637"/>
          </a:xfrm>
          <a:prstGeom prst="rect">
            <a:avLst/>
          </a:prstGeom>
          <a:solidFill>
            <a:srgbClr val="FFCC00">
              <a:alpha val="21999"/>
            </a:srgbClr>
          </a:solidFill>
          <a:ln w="38100" cap="flat" cmpd="dbl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（以 </a:t>
            </a:r>
            <a:r>
              <a:rPr lang="zh-CN" altLang="en-US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zh-CN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为边做任意曲面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76149" name="组合 176148"/>
          <p:cNvGrpSpPr/>
          <p:nvPr/>
        </p:nvGrpSpPr>
        <p:grpSpPr>
          <a:xfrm>
            <a:off x="565150" y="4022725"/>
            <a:ext cx="1066800" cy="990600"/>
            <a:chOff x="384" y="2208"/>
            <a:chExt cx="672" cy="624"/>
          </a:xfrm>
        </p:grpSpPr>
        <p:sp>
          <p:nvSpPr>
            <p:cNvPr id="61458" name="任意多边形 176149"/>
            <p:cNvSpPr/>
            <p:nvPr/>
          </p:nvSpPr>
          <p:spPr>
            <a:xfrm>
              <a:off x="618" y="2388"/>
              <a:ext cx="267" cy="444"/>
            </a:xfrm>
            <a:custGeom>
              <a:avLst/>
              <a:gdLst/>
              <a:ahLst/>
              <a:cxnLst/>
              <a:pathLst>
                <a:path w="267" h="444">
                  <a:moveTo>
                    <a:pt x="246" y="6"/>
                  </a:moveTo>
                  <a:lnTo>
                    <a:pt x="192" y="144"/>
                  </a:lnTo>
                  <a:lnTo>
                    <a:pt x="186" y="246"/>
                  </a:lnTo>
                  <a:lnTo>
                    <a:pt x="216" y="354"/>
                  </a:lnTo>
                  <a:lnTo>
                    <a:pt x="228" y="408"/>
                  </a:lnTo>
                  <a:lnTo>
                    <a:pt x="267" y="444"/>
                  </a:lnTo>
                  <a:lnTo>
                    <a:pt x="150" y="420"/>
                  </a:lnTo>
                  <a:lnTo>
                    <a:pt x="48" y="342"/>
                  </a:lnTo>
                  <a:lnTo>
                    <a:pt x="0" y="240"/>
                  </a:lnTo>
                  <a:lnTo>
                    <a:pt x="24" y="126"/>
                  </a:lnTo>
                  <a:lnTo>
                    <a:pt x="102" y="48"/>
                  </a:lnTo>
                  <a:lnTo>
                    <a:pt x="222" y="0"/>
                  </a:lnTo>
                  <a:lnTo>
                    <a:pt x="246" y="6"/>
                  </a:lnTo>
                  <a:close/>
                </a:path>
              </a:pathLst>
            </a:custGeom>
            <a:solidFill>
              <a:srgbClr val="99FF99">
                <a:alpha val="50000"/>
              </a:srgbClr>
            </a:solidFill>
            <a:ln w="19050" cap="flat" cmpd="sng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61459" name="组合 176150"/>
            <p:cNvGrpSpPr/>
            <p:nvPr/>
          </p:nvGrpSpPr>
          <p:grpSpPr>
            <a:xfrm>
              <a:off x="384" y="2208"/>
              <a:ext cx="672" cy="624"/>
              <a:chOff x="336" y="2208"/>
              <a:chExt cx="672" cy="624"/>
            </a:xfrm>
          </p:grpSpPr>
          <p:sp>
            <p:nvSpPr>
              <p:cNvPr id="61460" name="文本框 176151"/>
              <p:cNvSpPr txBox="1"/>
              <p:nvPr/>
            </p:nvSpPr>
            <p:spPr>
              <a:xfrm>
                <a:off x="336" y="2544"/>
                <a:ext cx="240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endParaRPr lang="zh-CN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61461" name="组合 176152"/>
              <p:cNvGrpSpPr/>
              <p:nvPr/>
            </p:nvGrpSpPr>
            <p:grpSpPr>
              <a:xfrm>
                <a:off x="432" y="2208"/>
                <a:ext cx="576" cy="624"/>
                <a:chOff x="432" y="2208"/>
                <a:chExt cx="576" cy="624"/>
              </a:xfrm>
            </p:grpSpPr>
            <p:graphicFrame>
              <p:nvGraphicFramePr>
                <p:cNvPr id="61462" name="对象 176153"/>
                <p:cNvGraphicFramePr/>
                <p:nvPr/>
              </p:nvGraphicFramePr>
              <p:xfrm>
                <a:off x="432" y="2208"/>
                <a:ext cx="224" cy="29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22" name="" r:id="rId1" imgW="241300" imgH="317500" progId="Equation.3">
                        <p:embed/>
                      </p:oleObj>
                    </mc:Choice>
                    <mc:Fallback>
                      <p:oleObj name="" r:id="rId1" imgW="241300" imgH="317500" progId="Equation.3">
                        <p:embed/>
                        <p:pic>
                          <p:nvPicPr>
                            <p:cNvPr id="0" name="图片 3221"/>
                            <p:cNvPicPr/>
                            <p:nvPr/>
                          </p:nvPicPr>
                          <p:blipFill>
                            <a:blip r:embed="rId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2" y="2208"/>
                              <a:ext cx="224" cy="295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61463" name="椭圆 176154"/>
                <p:cNvSpPr/>
                <p:nvPr/>
              </p:nvSpPr>
              <p:spPr>
                <a:xfrm>
                  <a:off x="768" y="2400"/>
                  <a:ext cx="144" cy="432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E8186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1464" name="直接连接符 176155"/>
                <p:cNvSpPr/>
                <p:nvPr/>
              </p:nvSpPr>
              <p:spPr>
                <a:xfrm>
                  <a:off x="816" y="2640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</p:grpSp>
      <p:grpSp>
        <p:nvGrpSpPr>
          <p:cNvPr id="176157" name="组合 176156"/>
          <p:cNvGrpSpPr/>
          <p:nvPr/>
        </p:nvGrpSpPr>
        <p:grpSpPr>
          <a:xfrm>
            <a:off x="1223963" y="3641725"/>
            <a:ext cx="1093787" cy="1741488"/>
            <a:chOff x="799" y="1968"/>
            <a:chExt cx="689" cy="1097"/>
          </a:xfrm>
        </p:grpSpPr>
        <p:sp>
          <p:nvSpPr>
            <p:cNvPr id="61466" name="椭圆 176157"/>
            <p:cNvSpPr/>
            <p:nvPr/>
          </p:nvSpPr>
          <p:spPr>
            <a:xfrm>
              <a:off x="816" y="2402"/>
              <a:ext cx="144" cy="432"/>
            </a:xfrm>
            <a:prstGeom prst="ellipse">
              <a:avLst/>
            </a:prstGeom>
            <a:noFill/>
            <a:ln w="57150" cap="flat" cmpd="sng">
              <a:solidFill>
                <a:srgbClr val="E8186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1467" name="组合 176158"/>
            <p:cNvGrpSpPr/>
            <p:nvPr/>
          </p:nvGrpSpPr>
          <p:grpSpPr>
            <a:xfrm>
              <a:off x="799" y="1968"/>
              <a:ext cx="689" cy="1097"/>
              <a:chOff x="799" y="1968"/>
              <a:chExt cx="689" cy="1097"/>
            </a:xfrm>
          </p:grpSpPr>
          <p:sp>
            <p:nvSpPr>
              <p:cNvPr id="61468" name="任意多边形 176159"/>
              <p:cNvSpPr/>
              <p:nvPr/>
            </p:nvSpPr>
            <p:spPr>
              <a:xfrm>
                <a:off x="799" y="2186"/>
                <a:ext cx="520" cy="879"/>
              </a:xfrm>
              <a:custGeom>
                <a:avLst/>
                <a:gdLst/>
                <a:ahLst/>
                <a:cxnLst/>
                <a:pathLst>
                  <a:path w="520" h="879">
                    <a:moveTo>
                      <a:pt x="66" y="202"/>
                    </a:moveTo>
                    <a:cubicBezTo>
                      <a:pt x="85" y="165"/>
                      <a:pt x="104" y="82"/>
                      <a:pt x="148" y="49"/>
                    </a:cubicBezTo>
                    <a:cubicBezTo>
                      <a:pt x="192" y="16"/>
                      <a:pt x="282" y="0"/>
                      <a:pt x="332" y="1"/>
                    </a:cubicBezTo>
                    <a:cubicBezTo>
                      <a:pt x="382" y="2"/>
                      <a:pt x="419" y="6"/>
                      <a:pt x="449" y="54"/>
                    </a:cubicBezTo>
                    <a:cubicBezTo>
                      <a:pt x="479" y="102"/>
                      <a:pt x="506" y="186"/>
                      <a:pt x="513" y="289"/>
                    </a:cubicBezTo>
                    <a:cubicBezTo>
                      <a:pt x="520" y="392"/>
                      <a:pt x="501" y="591"/>
                      <a:pt x="492" y="673"/>
                    </a:cubicBezTo>
                    <a:cubicBezTo>
                      <a:pt x="483" y="755"/>
                      <a:pt x="478" y="747"/>
                      <a:pt x="460" y="779"/>
                    </a:cubicBezTo>
                    <a:cubicBezTo>
                      <a:pt x="442" y="811"/>
                      <a:pt x="417" y="851"/>
                      <a:pt x="385" y="865"/>
                    </a:cubicBezTo>
                    <a:cubicBezTo>
                      <a:pt x="353" y="879"/>
                      <a:pt x="303" y="876"/>
                      <a:pt x="268" y="865"/>
                    </a:cubicBezTo>
                    <a:cubicBezTo>
                      <a:pt x="233" y="854"/>
                      <a:pt x="201" y="834"/>
                      <a:pt x="172" y="801"/>
                    </a:cubicBezTo>
                    <a:cubicBezTo>
                      <a:pt x="143" y="768"/>
                      <a:pt x="119" y="703"/>
                      <a:pt x="96" y="670"/>
                    </a:cubicBezTo>
                    <a:cubicBezTo>
                      <a:pt x="73" y="637"/>
                      <a:pt x="50" y="627"/>
                      <a:pt x="36" y="604"/>
                    </a:cubicBezTo>
                    <a:cubicBezTo>
                      <a:pt x="22" y="581"/>
                      <a:pt x="18" y="559"/>
                      <a:pt x="12" y="532"/>
                    </a:cubicBezTo>
                    <a:cubicBezTo>
                      <a:pt x="6" y="505"/>
                      <a:pt x="0" y="470"/>
                      <a:pt x="0" y="442"/>
                    </a:cubicBezTo>
                    <a:cubicBezTo>
                      <a:pt x="0" y="414"/>
                      <a:pt x="8" y="391"/>
                      <a:pt x="12" y="364"/>
                    </a:cubicBezTo>
                    <a:cubicBezTo>
                      <a:pt x="16" y="337"/>
                      <a:pt x="15" y="307"/>
                      <a:pt x="24" y="280"/>
                    </a:cubicBezTo>
                    <a:cubicBezTo>
                      <a:pt x="33" y="253"/>
                      <a:pt x="57" y="218"/>
                      <a:pt x="66" y="202"/>
                    </a:cubicBezTo>
                    <a:close/>
                  </a:path>
                </a:pathLst>
              </a:custGeom>
              <a:solidFill>
                <a:srgbClr val="FFCC99">
                  <a:alpha val="50000"/>
                </a:srgbClr>
              </a:solidFill>
              <a:ln w="19050" cap="flat" cmpd="sng">
                <a:solidFill>
                  <a:srgbClr val="CC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aphicFrame>
            <p:nvGraphicFramePr>
              <p:cNvPr id="61469" name="对象 176160"/>
              <p:cNvGraphicFramePr/>
              <p:nvPr/>
            </p:nvGraphicFramePr>
            <p:xfrm>
              <a:off x="1260" y="1968"/>
              <a:ext cx="228" cy="2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3" name="" r:id="rId3" imgW="266065" imgH="316865" progId="Equation.3">
                      <p:embed/>
                    </p:oleObj>
                  </mc:Choice>
                  <mc:Fallback>
                    <p:oleObj name="" r:id="rId3" imgW="266065" imgH="316865" progId="Equation.3">
                      <p:embed/>
                      <p:pic>
                        <p:nvPicPr>
                          <p:cNvPr id="0" name="图片 3222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260" y="1968"/>
                            <a:ext cx="228" cy="29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76162" name="对象 176161"/>
          <p:cNvGraphicFramePr/>
          <p:nvPr/>
        </p:nvGraphicFramePr>
        <p:xfrm>
          <a:off x="4325303" y="3555683"/>
          <a:ext cx="251936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" r:id="rId5" imgW="850900" imgH="316865" progId="Equation.DSMT4">
                  <p:embed/>
                </p:oleObj>
              </mc:Choice>
              <mc:Fallback>
                <p:oleObj name="" r:id="rId5" imgW="850900" imgH="316865" progId="Equation.DSMT4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25303" y="3555683"/>
                        <a:ext cx="2519362" cy="1000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63" name="对象 176162"/>
          <p:cNvGraphicFramePr/>
          <p:nvPr/>
        </p:nvGraphicFramePr>
        <p:xfrm>
          <a:off x="4377055" y="4972685"/>
          <a:ext cx="2326640" cy="99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" r:id="rId7" imgW="824865" imgH="317500" progId="Equation.DSMT4">
                  <p:embed/>
                </p:oleObj>
              </mc:Choice>
              <mc:Fallback>
                <p:oleObj name="" r:id="rId7" imgW="824865" imgH="317500" progId="Equation.DSMT4">
                  <p:embed/>
                  <p:pic>
                    <p:nvPicPr>
                      <p:cNvPr id="0" name="图片 32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7055" y="4972685"/>
                        <a:ext cx="2326640" cy="996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2" name="文本框 176164"/>
          <p:cNvSpPr txBox="1"/>
          <p:nvPr/>
        </p:nvSpPr>
        <p:spPr>
          <a:xfrm>
            <a:off x="469900" y="1225550"/>
            <a:ext cx="624840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稳恒条件下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1473" name="对象 176165"/>
          <p:cNvGraphicFramePr/>
          <p:nvPr/>
        </p:nvGraphicFramePr>
        <p:xfrm>
          <a:off x="2893378" y="1076960"/>
          <a:ext cx="44132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" r:id="rId9" imgW="1676400" imgH="292100" progId="Equation.DSMT4">
                  <p:embed/>
                </p:oleObj>
              </mc:Choice>
              <mc:Fallback>
                <p:oleObj name="" r:id="rId9" imgW="1676400" imgH="292100" progId="Equation.DSMT4">
                  <p:embed/>
                  <p:pic>
                    <p:nvPicPr>
                      <p:cNvPr id="0" name="图片 32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93378" y="1076960"/>
                        <a:ext cx="4413250" cy="81915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CCECFF"/>
                          </a:gs>
                          <a:gs pos="50000">
                            <a:srgbClr val="FFFFFF"/>
                          </a:gs>
                          <a:gs pos="100000">
                            <a:srgbClr val="CCECFF"/>
                          </a:gs>
                        </a:gsLst>
                        <a:lin ang="5400000" scaled="1"/>
                        <a:tileRect/>
                      </a:gradFill>
                      <a:ln w="19050" cap="flat" cmpd="sng">
                        <a:solidFill>
                          <a:srgbClr val="00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6169" name="组合 176168"/>
          <p:cNvGrpSpPr/>
          <p:nvPr/>
        </p:nvGrpSpPr>
        <p:grpSpPr>
          <a:xfrm>
            <a:off x="1211263" y="4362450"/>
            <a:ext cx="268287" cy="1238250"/>
            <a:chOff x="816" y="2976"/>
            <a:chExt cx="169" cy="780"/>
          </a:xfrm>
        </p:grpSpPr>
        <p:sp>
          <p:nvSpPr>
            <p:cNvPr id="61476" name="椭圆 176147"/>
            <p:cNvSpPr/>
            <p:nvPr/>
          </p:nvSpPr>
          <p:spPr>
            <a:xfrm>
              <a:off x="830" y="2976"/>
              <a:ext cx="144" cy="432"/>
            </a:xfrm>
            <a:prstGeom prst="ellipse">
              <a:avLst/>
            </a:prstGeom>
            <a:noFill/>
            <a:ln w="57150" cap="flat" cmpd="sng">
              <a:solidFill>
                <a:srgbClr val="E8186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1477" name="对象 176167"/>
            <p:cNvGraphicFramePr/>
            <p:nvPr/>
          </p:nvGraphicFramePr>
          <p:xfrm>
            <a:off x="816" y="3395"/>
            <a:ext cx="169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" name="" r:id="rId11" imgW="88265" imgH="177165" progId="Equation.DSMT4">
                    <p:embed/>
                  </p:oleObj>
                </mc:Choice>
                <mc:Fallback>
                  <p:oleObj name="" r:id="rId11" imgW="88265" imgH="177165" progId="Equation.DSMT4">
                    <p:embed/>
                    <p:pic>
                      <p:nvPicPr>
                        <p:cNvPr id="0" name="图片 322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16" y="3395"/>
                          <a:ext cx="169" cy="36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76164"/>
          <p:cNvSpPr txBox="1"/>
          <p:nvPr/>
        </p:nvSpPr>
        <p:spPr>
          <a:xfrm>
            <a:off x="527685" y="2411095"/>
            <a:ext cx="21202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动态变化下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7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6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6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7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45" grpId="0" bldLvl="0" animBg="1"/>
      <p:bldP spid="17613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文本框 1"/>
          <p:cNvSpPr txBox="1"/>
          <p:nvPr/>
        </p:nvSpPr>
        <p:spPr>
          <a:xfrm>
            <a:off x="68580" y="539750"/>
            <a:ext cx="59880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>
                <a:schemeClr val="bg1"/>
              </a:buClr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假设极板间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变化的电场看成电流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9341" name="对象 99340"/>
          <p:cNvGraphicFramePr/>
          <p:nvPr/>
        </p:nvGraphicFramePr>
        <p:xfrm>
          <a:off x="2997835" y="1665605"/>
          <a:ext cx="15684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" r:id="rId1" imgW="571500" imgH="419100" progId="Equation.3">
                  <p:embed/>
                </p:oleObj>
              </mc:Choice>
              <mc:Fallback>
                <p:oleObj name="" r:id="rId1" imgW="571500" imgH="419100" progId="Equation.3">
                  <p:embed/>
                  <p:pic>
                    <p:nvPicPr>
                      <p:cNvPr id="0" name="图片 32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97835" y="1665605"/>
                        <a:ext cx="1568450" cy="973138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8" name="对象 102407"/>
          <p:cNvGraphicFramePr/>
          <p:nvPr/>
        </p:nvGraphicFramePr>
        <p:xfrm>
          <a:off x="1577658" y="3164205"/>
          <a:ext cx="4621212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" r:id="rId3" imgW="2044700" imgH="419100" progId="Equation.3">
                  <p:embed/>
                </p:oleObj>
              </mc:Choice>
              <mc:Fallback>
                <p:oleObj name="" r:id="rId3" imgW="2044700" imgH="419100" progId="Equation.3">
                  <p:embed/>
                  <p:pic>
                    <p:nvPicPr>
                      <p:cNvPr id="0" name="图片 32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658" y="3164205"/>
                        <a:ext cx="4621212" cy="1108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4" name="文本框 102413"/>
          <p:cNvSpPr txBox="1"/>
          <p:nvPr/>
        </p:nvSpPr>
        <p:spPr>
          <a:xfrm>
            <a:off x="426085" y="5498783"/>
            <a:ext cx="8291513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buClr>
                <a:schemeClr val="bg1"/>
              </a:buClr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位移电流的本质是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变化的电场激发磁场”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3489" name="组合 174106"/>
          <p:cNvGrpSpPr/>
          <p:nvPr/>
        </p:nvGrpSpPr>
        <p:grpSpPr>
          <a:xfrm>
            <a:off x="432248" y="1313503"/>
            <a:ext cx="3985283" cy="3657919"/>
            <a:chOff x="606" y="475"/>
            <a:chExt cx="2567" cy="2304"/>
          </a:xfrm>
        </p:grpSpPr>
        <p:graphicFrame>
          <p:nvGraphicFramePr>
            <p:cNvPr id="63490" name="对象 174083"/>
            <p:cNvGraphicFramePr/>
            <p:nvPr/>
          </p:nvGraphicFramePr>
          <p:xfrm>
            <a:off x="739" y="2185"/>
            <a:ext cx="2434" cy="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1" name="" r:id="rId1" imgW="1714500" imgH="419100" progId="Equation.DSMT4">
                    <p:embed/>
                  </p:oleObj>
                </mc:Choice>
                <mc:Fallback>
                  <p:oleObj name="" r:id="rId1" imgW="1714500" imgH="419100" progId="Equation.DSMT4">
                    <p:embed/>
                    <p:pic>
                      <p:nvPicPr>
                        <p:cNvPr id="0" name="图片 323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39" y="2185"/>
                          <a:ext cx="2434" cy="59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491" name="对象 174082"/>
            <p:cNvGraphicFramePr/>
            <p:nvPr/>
          </p:nvGraphicFramePr>
          <p:xfrm>
            <a:off x="750" y="1671"/>
            <a:ext cx="1333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2" name="" r:id="rId3" imgW="774065" imgH="292100" progId="Equation.DSMT4">
                    <p:embed/>
                  </p:oleObj>
                </mc:Choice>
                <mc:Fallback>
                  <p:oleObj name="" r:id="rId3" imgW="774065" imgH="292100" progId="Equation.DSMT4">
                    <p:embed/>
                    <p:pic>
                      <p:nvPicPr>
                        <p:cNvPr id="0" name="图片 323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50" y="1671"/>
                          <a:ext cx="1333" cy="4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492" name="对象 174084"/>
            <p:cNvGraphicFramePr/>
            <p:nvPr/>
          </p:nvGraphicFramePr>
          <p:xfrm>
            <a:off x="760" y="986"/>
            <a:ext cx="2004" cy="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3" name="" r:id="rId5" imgW="1333500" imgH="419100" progId="Equation.DSMT4">
                    <p:embed/>
                  </p:oleObj>
                </mc:Choice>
                <mc:Fallback>
                  <p:oleObj name="" r:id="rId5" imgW="1333500" imgH="419100" progId="Equation.DSMT4">
                    <p:embed/>
                    <p:pic>
                      <p:nvPicPr>
                        <p:cNvPr id="0" name="图片 323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60" y="986"/>
                          <a:ext cx="2004" cy="5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493" name="对象 174085"/>
            <p:cNvGraphicFramePr/>
            <p:nvPr/>
          </p:nvGraphicFramePr>
          <p:xfrm>
            <a:off x="750" y="475"/>
            <a:ext cx="1677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4" name="" r:id="rId7" imgW="1040765" imgH="292100" progId="Equation.DSMT4">
                    <p:embed/>
                  </p:oleObj>
                </mc:Choice>
                <mc:Fallback>
                  <p:oleObj name="" r:id="rId7" imgW="1040765" imgH="292100" progId="Equation.DSMT4">
                    <p:embed/>
                    <p:pic>
                      <p:nvPicPr>
                        <p:cNvPr id="0" name="图片 323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50" y="475"/>
                          <a:ext cx="1677" cy="4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494" name="左大括号 174087"/>
            <p:cNvSpPr/>
            <p:nvPr/>
          </p:nvSpPr>
          <p:spPr>
            <a:xfrm>
              <a:off x="606" y="609"/>
              <a:ext cx="72" cy="1934"/>
            </a:xfrm>
            <a:prstGeom prst="leftBrace">
              <a:avLst>
                <a:gd name="adj1" fmla="val 85525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0421" name="文本框 174105"/>
          <p:cNvSpPr txBox="1"/>
          <p:nvPr/>
        </p:nvSpPr>
        <p:spPr>
          <a:xfrm>
            <a:off x="578485" y="451485"/>
            <a:ext cx="2399030" cy="527050"/>
          </a:xfrm>
          <a:prstGeom prst="rect">
            <a:avLst/>
          </a:prstGeom>
          <a:solidFill>
            <a:schemeClr val="accent5">
              <a:lumMod val="75000"/>
              <a:alpha val="22000"/>
            </a:schemeClr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>
              <a:lnSpc>
                <a:spcPct val="110000"/>
              </a:lnSpc>
              <a:spcBef>
                <a:spcPct val="50000"/>
              </a:spcBef>
              <a:buClr>
                <a:schemeClr val="bg1"/>
              </a:buClr>
            </a:pPr>
            <a:r>
              <a:rPr lang="zh-CN" altLang="en-US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积 分 形 式</a:t>
            </a:r>
            <a:endParaRPr lang="zh-CN" altLang="en-US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20055" y="1356995"/>
            <a:ext cx="2813685" cy="3699510"/>
            <a:chOff x="8693" y="2137"/>
            <a:chExt cx="4431" cy="5826"/>
          </a:xfrm>
        </p:grpSpPr>
        <p:graphicFrame>
          <p:nvGraphicFramePr>
            <p:cNvPr id="64513" name="对象 180229"/>
            <p:cNvGraphicFramePr/>
            <p:nvPr/>
          </p:nvGraphicFramePr>
          <p:xfrm>
            <a:off x="9015" y="2137"/>
            <a:ext cx="2819" cy="8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5" name="" r:id="rId9" imgW="647700" imgH="241300" progId="Equation.DSMT4">
                    <p:embed/>
                  </p:oleObj>
                </mc:Choice>
                <mc:Fallback>
                  <p:oleObj name="" r:id="rId9" imgW="647700" imgH="241300" progId="Equation.DSMT4">
                    <p:embed/>
                    <p:pic>
                      <p:nvPicPr>
                        <p:cNvPr id="0" name="图片 323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015" y="2137"/>
                          <a:ext cx="2819" cy="8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16" name="对象 180238"/>
            <p:cNvGraphicFramePr/>
            <p:nvPr/>
          </p:nvGraphicFramePr>
          <p:xfrm>
            <a:off x="9015" y="3310"/>
            <a:ext cx="3484" cy="1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6" name="" r:id="rId11" imgW="825500" imgH="419100" progId="Equation.DSMT4">
                    <p:embed/>
                  </p:oleObj>
                </mc:Choice>
                <mc:Fallback>
                  <p:oleObj name="" r:id="rId11" imgW="825500" imgH="419100" progId="Equation.DSMT4">
                    <p:embed/>
                    <p:pic>
                      <p:nvPicPr>
                        <p:cNvPr id="0" name="图片 323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015" y="3310"/>
                          <a:ext cx="3484" cy="1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17" name="对象 180239"/>
            <p:cNvGraphicFramePr/>
            <p:nvPr/>
          </p:nvGraphicFramePr>
          <p:xfrm>
            <a:off x="9091" y="5200"/>
            <a:ext cx="2414" cy="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7" name="" r:id="rId13" imgW="558165" imgH="215900" progId="Equation.DSMT4">
                    <p:embed/>
                  </p:oleObj>
                </mc:Choice>
                <mc:Fallback>
                  <p:oleObj name="" r:id="rId13" imgW="558165" imgH="215900" progId="Equation.DSMT4">
                    <p:embed/>
                    <p:pic>
                      <p:nvPicPr>
                        <p:cNvPr id="0" name="图片 323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091" y="5200"/>
                          <a:ext cx="2414" cy="8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18" name="对象 180240"/>
            <p:cNvGraphicFramePr/>
            <p:nvPr/>
          </p:nvGraphicFramePr>
          <p:xfrm>
            <a:off x="9085" y="6343"/>
            <a:ext cx="4039" cy="1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8" name="" r:id="rId15" imgW="1054100" imgH="419100" progId="Equation.DSMT4">
                    <p:embed/>
                  </p:oleObj>
                </mc:Choice>
                <mc:Fallback>
                  <p:oleObj name="" r:id="rId15" imgW="1054100" imgH="419100" progId="Equation.DSMT4">
                    <p:embed/>
                    <p:pic>
                      <p:nvPicPr>
                        <p:cNvPr id="0" name="图片 323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085" y="6343"/>
                          <a:ext cx="4039" cy="16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左大括号 174087"/>
            <p:cNvSpPr/>
            <p:nvPr/>
          </p:nvSpPr>
          <p:spPr>
            <a:xfrm>
              <a:off x="8693" y="2412"/>
              <a:ext cx="216" cy="4835"/>
            </a:xfrm>
            <a:prstGeom prst="leftBrace">
              <a:avLst>
                <a:gd name="adj1" fmla="val 85525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174105"/>
          <p:cNvSpPr txBox="1"/>
          <p:nvPr/>
        </p:nvSpPr>
        <p:spPr>
          <a:xfrm>
            <a:off x="5430520" y="487680"/>
            <a:ext cx="2399030" cy="527050"/>
          </a:xfrm>
          <a:prstGeom prst="rect">
            <a:avLst/>
          </a:prstGeom>
          <a:solidFill>
            <a:schemeClr val="accent5">
              <a:lumMod val="75000"/>
              <a:alpha val="22000"/>
            </a:schemeClr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>
              <a:lnSpc>
                <a:spcPct val="110000"/>
              </a:lnSpc>
              <a:spcBef>
                <a:spcPct val="50000"/>
              </a:spcBef>
              <a:buClr>
                <a:schemeClr val="bg1"/>
              </a:buClr>
            </a:pPr>
            <a:r>
              <a:rPr lang="zh-CN" altLang="en-US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 分 形 式</a:t>
            </a:r>
            <a:endParaRPr lang="zh-CN" altLang="en-US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0248" name="组合 180247"/>
          <p:cNvGrpSpPr/>
          <p:nvPr/>
        </p:nvGrpSpPr>
        <p:grpSpPr>
          <a:xfrm>
            <a:off x="641350" y="5241925"/>
            <a:ext cx="8013700" cy="561975"/>
            <a:chOff x="376" y="3168"/>
            <a:chExt cx="5048" cy="354"/>
          </a:xfrm>
        </p:grpSpPr>
        <p:sp>
          <p:nvSpPr>
            <p:cNvPr id="64520" name="文本框 180242"/>
            <p:cNvSpPr txBox="1"/>
            <p:nvPr/>
          </p:nvSpPr>
          <p:spPr>
            <a:xfrm>
              <a:off x="864" y="3168"/>
              <a:ext cx="4560" cy="354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10000"/>
                </a:lnSpc>
                <a:spcBef>
                  <a:spcPct val="50000"/>
                </a:spcBef>
                <a:buClr>
                  <a:srgbClr val="FF0066"/>
                </a:buClr>
                <a:buFont typeface="Wingdings" panose="05000000000000000000" pitchFamily="2" charset="2"/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和          分别为电位移和磁感应强度的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散度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. 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4521" name="对象 180244"/>
            <p:cNvGraphicFramePr/>
            <p:nvPr/>
          </p:nvGraphicFramePr>
          <p:xfrm>
            <a:off x="376" y="3184"/>
            <a:ext cx="512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9" name="" r:id="rId17" imgW="342900" imgH="203200" progId="Equation.DSMT4">
                    <p:embed/>
                  </p:oleObj>
                </mc:Choice>
                <mc:Fallback>
                  <p:oleObj name="" r:id="rId17" imgW="342900" imgH="203200" progId="Equation.DSMT4">
                    <p:embed/>
                    <p:pic>
                      <p:nvPicPr>
                        <p:cNvPr id="0" name="图片 323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76" y="3184"/>
                          <a:ext cx="512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2" name="对象 180246"/>
            <p:cNvGraphicFramePr/>
            <p:nvPr/>
          </p:nvGraphicFramePr>
          <p:xfrm>
            <a:off x="1184" y="3192"/>
            <a:ext cx="488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0" name="" r:id="rId19" imgW="329565" imgH="215900" progId="Equation.DSMT4">
                    <p:embed/>
                  </p:oleObj>
                </mc:Choice>
                <mc:Fallback>
                  <p:oleObj name="" r:id="rId19" imgW="329565" imgH="215900" progId="Equation.DSMT4">
                    <p:embed/>
                    <p:pic>
                      <p:nvPicPr>
                        <p:cNvPr id="0" name="图片 3239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184" y="3192"/>
                          <a:ext cx="488" cy="3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0250" name="组合 180249"/>
          <p:cNvGrpSpPr/>
          <p:nvPr/>
        </p:nvGrpSpPr>
        <p:grpSpPr>
          <a:xfrm>
            <a:off x="654050" y="5922963"/>
            <a:ext cx="8077200" cy="566737"/>
            <a:chOff x="336" y="3741"/>
            <a:chExt cx="5088" cy="357"/>
          </a:xfrm>
        </p:grpSpPr>
        <p:sp>
          <p:nvSpPr>
            <p:cNvPr id="64524" name="文本框 180243"/>
            <p:cNvSpPr txBox="1"/>
            <p:nvPr/>
          </p:nvSpPr>
          <p:spPr>
            <a:xfrm>
              <a:off x="864" y="3744"/>
              <a:ext cx="4560" cy="354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10000"/>
                </a:lnSpc>
                <a:spcBef>
                  <a:spcPct val="50000"/>
                </a:spcBef>
                <a:buClr>
                  <a:srgbClr val="FF0066"/>
                </a:buClr>
                <a:buFont typeface="Wingdings" panose="05000000000000000000" pitchFamily="2" charset="2"/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和            分别为电场强度和磁场强度的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旋度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4525" name="对象 180245"/>
            <p:cNvGraphicFramePr/>
            <p:nvPr/>
          </p:nvGraphicFramePr>
          <p:xfrm>
            <a:off x="336" y="3741"/>
            <a:ext cx="57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1" name="" r:id="rId21" imgW="380365" imgH="215900" progId="Equation.DSMT4">
                    <p:embed/>
                  </p:oleObj>
                </mc:Choice>
                <mc:Fallback>
                  <p:oleObj name="" r:id="rId21" imgW="380365" imgH="215900" progId="Equation.DSMT4">
                    <p:embed/>
                    <p:pic>
                      <p:nvPicPr>
                        <p:cNvPr id="0" name="图片 3240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36" y="3741"/>
                          <a:ext cx="576" cy="3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6" name="对象 180248"/>
            <p:cNvGraphicFramePr/>
            <p:nvPr/>
          </p:nvGraphicFramePr>
          <p:xfrm>
            <a:off x="1168" y="3745"/>
            <a:ext cx="624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2" name="" r:id="rId23" imgW="405765" imgH="215900" progId="Equation.DSMT4">
                    <p:embed/>
                  </p:oleObj>
                </mc:Choice>
                <mc:Fallback>
                  <p:oleObj name="" r:id="rId23" imgW="405765" imgH="215900" progId="Equation.DSMT4">
                    <p:embed/>
                    <p:pic>
                      <p:nvPicPr>
                        <p:cNvPr id="0" name="图片 3241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168" y="3745"/>
                          <a:ext cx="624" cy="3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8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pic>
        <p:nvPicPr>
          <p:cNvPr id="6227" name="1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06375" y="233363"/>
            <a:ext cx="4230688" cy="284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28" name="G03.AVI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81513" y="233363"/>
            <a:ext cx="4495800" cy="283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29" name="G04.AVI">
            <a:hlinkClick r:id="" action="ppaction://media"/>
          </p:cNvPr>
          <p:cNvPicPr>
            <a:picLocks noRot="1"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link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32025" y="3249613"/>
            <a:ext cx="4591050" cy="3017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5" name="Rectangle 86"/>
          <p:cNvSpPr/>
          <p:nvPr/>
        </p:nvSpPr>
        <p:spPr>
          <a:xfrm>
            <a:off x="115888" y="6443663"/>
            <a:ext cx="8583612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err="1">
                <a:latin typeface="Times New Roman" panose="02020603050405020304" pitchFamily="18" charset="0"/>
                <a:ea typeface="宋体" panose="02010600030101010101" pitchFamily="2" charset="-122"/>
              </a:rPr>
              <a:t>https://phet.colorado.edu/sims/html/faradays-law/latest/faradays-law_en.html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227"/>
                </p:tgtEl>
              </p:cMediaNode>
            </p:video>
            <p:video>
              <p:cMediaNode>
                <p:cTn id="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228"/>
                </p:tgtEl>
              </p:cMediaNode>
            </p:video>
            <p:video>
              <p:cMediaNode>
                <p:cTn id="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22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144386" name="Text Box 2"/>
          <p:cNvSpPr txBox="1"/>
          <p:nvPr/>
        </p:nvSpPr>
        <p:spPr>
          <a:xfrm>
            <a:off x="522288" y="279400"/>
            <a:ext cx="51054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电磁感应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387" name="Text Box 3"/>
          <p:cNvSpPr txBox="1"/>
          <p:nvPr/>
        </p:nvSpPr>
        <p:spPr>
          <a:xfrm>
            <a:off x="881063" y="1265238"/>
            <a:ext cx="6796087" cy="17589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当闭合回路（线圈）中的磁通量发生变化，从而使回路中产生感应电流的现象。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4388" name="Text Box 4"/>
          <p:cNvSpPr txBox="1"/>
          <p:nvPr/>
        </p:nvSpPr>
        <p:spPr>
          <a:xfrm>
            <a:off x="971550" y="3721100"/>
            <a:ext cx="6553200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本质原因 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线圈中磁通量发生改变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　　　　→导致产生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感应电动势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！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386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 bldLvl="2" build="p"/>
      <p:bldP spid="144387" grpId="0" build="p"/>
      <p:bldP spid="1443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8196" name="Text Box 4"/>
          <p:cNvSpPr txBox="1"/>
          <p:nvPr/>
        </p:nvSpPr>
        <p:spPr>
          <a:xfrm>
            <a:off x="115888" y="98425"/>
            <a:ext cx="230187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楞次定律</a:t>
            </a:r>
            <a:endParaRPr lang="zh-CN" altLang="en-US" b="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199" name="Text Box 7"/>
          <p:cNvSpPr txBox="1"/>
          <p:nvPr/>
        </p:nvSpPr>
        <p:spPr>
          <a:xfrm>
            <a:off x="0" y="728980"/>
            <a:ext cx="6946900" cy="15068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闭合回路中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感应电流的方向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，总是使得它所激发的磁场</a:t>
            </a:r>
            <a:r>
              <a:rPr lang="zh-CN" altLang="en-US" sz="36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阻碍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引起感应电流的磁通量的变化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54" name="Text Box 62"/>
          <p:cNvSpPr txBox="1"/>
          <p:nvPr/>
        </p:nvSpPr>
        <p:spPr>
          <a:xfrm>
            <a:off x="508000" y="2563813"/>
            <a:ext cx="1982788" cy="531812"/>
          </a:xfrm>
          <a:prstGeom prst="rect">
            <a:avLst/>
          </a:prstGeom>
          <a:noFill/>
          <a:ln w="12700" cap="flat" cmpd="sng">
            <a:solidFill>
              <a:schemeClr val="tx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磁通量变化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63"/>
          <p:cNvGrpSpPr/>
          <p:nvPr/>
        </p:nvGrpSpPr>
        <p:grpSpPr>
          <a:xfrm>
            <a:off x="2489200" y="2259013"/>
            <a:ext cx="1371600" cy="590550"/>
            <a:chOff x="2688" y="2880"/>
            <a:chExt cx="720" cy="336"/>
          </a:xfrm>
        </p:grpSpPr>
        <p:sp>
          <p:nvSpPr>
            <p:cNvPr id="17414" name="Line 64"/>
            <p:cNvSpPr/>
            <p:nvPr/>
          </p:nvSpPr>
          <p:spPr>
            <a:xfrm flipH="1">
              <a:off x="2688" y="3216"/>
              <a:ext cx="72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7415" name="Text Box 65"/>
            <p:cNvSpPr txBox="1"/>
            <p:nvPr/>
          </p:nvSpPr>
          <p:spPr>
            <a:xfrm>
              <a:off x="2784" y="2880"/>
              <a:ext cx="472" cy="29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solidFill>
                    <a:schemeClr val="tx2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产生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8258" name="Rectangle 66"/>
          <p:cNvSpPr/>
          <p:nvPr/>
        </p:nvSpPr>
        <p:spPr>
          <a:xfrm>
            <a:off x="3937000" y="2487613"/>
            <a:ext cx="1625600" cy="531812"/>
          </a:xfrm>
          <a:prstGeom prst="rect">
            <a:avLst/>
          </a:prstGeom>
          <a:noFill/>
          <a:ln w="12700" cap="flat" cmpd="sng">
            <a:solidFill>
              <a:schemeClr val="tx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感应电流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67"/>
          <p:cNvGrpSpPr/>
          <p:nvPr/>
        </p:nvGrpSpPr>
        <p:grpSpPr>
          <a:xfrm>
            <a:off x="1527175" y="3105150"/>
            <a:ext cx="3284538" cy="661988"/>
            <a:chOff x="2159" y="3362"/>
            <a:chExt cx="1776" cy="730"/>
          </a:xfrm>
        </p:grpSpPr>
        <p:sp>
          <p:nvSpPr>
            <p:cNvPr id="17418" name="Arc 68"/>
            <p:cNvSpPr/>
            <p:nvPr/>
          </p:nvSpPr>
          <p:spPr>
            <a:xfrm rot="5318422">
              <a:off x="2783" y="2738"/>
              <a:ext cx="52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6"/>
                </a:cxn>
                <a:cxn ang="0">
                  <a:pos x="0" y="888"/>
                </a:cxn>
              </a:cxnLst>
              <a:pathLst>
                <a:path w="21600" h="432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19" name="Text Box 69"/>
            <p:cNvSpPr txBox="1"/>
            <p:nvPr/>
          </p:nvSpPr>
          <p:spPr>
            <a:xfrm>
              <a:off x="2784" y="3520"/>
              <a:ext cx="486" cy="57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阻碍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grpSp>
        <p:nvGrpSpPr>
          <p:cNvPr id="4" name="Group 70"/>
          <p:cNvGrpSpPr/>
          <p:nvPr/>
        </p:nvGrpSpPr>
        <p:grpSpPr>
          <a:xfrm>
            <a:off x="6380163" y="3068638"/>
            <a:ext cx="2305050" cy="2057400"/>
            <a:chOff x="324" y="1968"/>
            <a:chExt cx="1452" cy="1296"/>
          </a:xfrm>
        </p:grpSpPr>
        <p:sp>
          <p:nvSpPr>
            <p:cNvPr id="17421" name="Line 71"/>
            <p:cNvSpPr/>
            <p:nvPr/>
          </p:nvSpPr>
          <p:spPr>
            <a:xfrm>
              <a:off x="324" y="2231"/>
              <a:ext cx="1392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422" name="Line 72"/>
            <p:cNvSpPr/>
            <p:nvPr/>
          </p:nvSpPr>
          <p:spPr>
            <a:xfrm>
              <a:off x="324" y="2931"/>
              <a:ext cx="1428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423" name="Line 73"/>
            <p:cNvSpPr/>
            <p:nvPr/>
          </p:nvSpPr>
          <p:spPr>
            <a:xfrm flipV="1">
              <a:off x="324" y="2231"/>
              <a:ext cx="0" cy="70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</p:sp>
        <p:grpSp>
          <p:nvGrpSpPr>
            <p:cNvPr id="17424" name="Group 74"/>
            <p:cNvGrpSpPr/>
            <p:nvPr/>
          </p:nvGrpSpPr>
          <p:grpSpPr>
            <a:xfrm>
              <a:off x="360" y="2114"/>
              <a:ext cx="1345" cy="117"/>
              <a:chOff x="1824" y="1584"/>
              <a:chExt cx="1809" cy="192"/>
            </a:xfrm>
          </p:grpSpPr>
          <p:graphicFrame>
            <p:nvGraphicFramePr>
              <p:cNvPr id="17425" name="Object 75"/>
              <p:cNvGraphicFramePr/>
              <p:nvPr/>
            </p:nvGraphicFramePr>
            <p:xfrm>
              <a:off x="1824" y="1584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7" name="" r:id="rId1" imgW="139700" imgH="152400" progId="Equation.3">
                      <p:embed/>
                    </p:oleObj>
                  </mc:Choice>
                  <mc:Fallback>
                    <p:oleObj name="" r:id="rId1" imgW="139700" imgH="152400" progId="Equation.3">
                      <p:embed/>
                      <p:pic>
                        <p:nvPicPr>
                          <p:cNvPr id="0" name="图片 3076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824" y="1584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26" name="Object 76"/>
              <p:cNvGraphicFramePr/>
              <p:nvPr/>
            </p:nvGraphicFramePr>
            <p:xfrm>
              <a:off x="3072" y="1584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8" name="" r:id="rId3" imgW="139700" imgH="152400" progId="Equation.3">
                      <p:embed/>
                    </p:oleObj>
                  </mc:Choice>
                  <mc:Fallback>
                    <p:oleObj name="" r:id="rId3" imgW="139700" imgH="152400" progId="Equation.3">
                      <p:embed/>
                      <p:pic>
                        <p:nvPicPr>
                          <p:cNvPr id="0" name="图片 3077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072" y="1584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27" name="Object 77"/>
              <p:cNvGraphicFramePr/>
              <p:nvPr/>
            </p:nvGraphicFramePr>
            <p:xfrm>
              <a:off x="2640" y="1584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9" name="" r:id="rId4" imgW="139700" imgH="152400" progId="Equation.3">
                      <p:embed/>
                    </p:oleObj>
                  </mc:Choice>
                  <mc:Fallback>
                    <p:oleObj name="" r:id="rId4" imgW="139700" imgH="152400" progId="Equation.3">
                      <p:embed/>
                      <p:pic>
                        <p:nvPicPr>
                          <p:cNvPr id="0" name="图片 3078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40" y="1584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28" name="Object 78"/>
              <p:cNvGraphicFramePr/>
              <p:nvPr/>
            </p:nvGraphicFramePr>
            <p:xfrm>
              <a:off x="2208" y="1584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0" name="" r:id="rId5" imgW="139700" imgH="152400" progId="Equation.3">
                      <p:embed/>
                    </p:oleObj>
                  </mc:Choice>
                  <mc:Fallback>
                    <p:oleObj name="" r:id="rId5" imgW="139700" imgH="152400" progId="Equation.3">
                      <p:embed/>
                      <p:pic>
                        <p:nvPicPr>
                          <p:cNvPr id="0" name="图片 3079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208" y="1584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29" name="Object 79"/>
              <p:cNvGraphicFramePr/>
              <p:nvPr/>
            </p:nvGraphicFramePr>
            <p:xfrm>
              <a:off x="3456" y="1584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1" name="" r:id="rId6" imgW="139700" imgH="152400" progId="Equation.3">
                      <p:embed/>
                    </p:oleObj>
                  </mc:Choice>
                  <mc:Fallback>
                    <p:oleObj name="" r:id="rId6" imgW="139700" imgH="152400" progId="Equation.3">
                      <p:embed/>
                      <p:pic>
                        <p:nvPicPr>
                          <p:cNvPr id="0" name="图片 3080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456" y="1584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430" name="Group 80"/>
            <p:cNvGrpSpPr/>
            <p:nvPr/>
          </p:nvGrpSpPr>
          <p:grpSpPr>
            <a:xfrm>
              <a:off x="360" y="2406"/>
              <a:ext cx="1345" cy="117"/>
              <a:chOff x="1872" y="1968"/>
              <a:chExt cx="1809" cy="192"/>
            </a:xfrm>
          </p:grpSpPr>
          <p:graphicFrame>
            <p:nvGraphicFramePr>
              <p:cNvPr id="17431" name="Object 81"/>
              <p:cNvGraphicFramePr/>
              <p:nvPr/>
            </p:nvGraphicFramePr>
            <p:xfrm>
              <a:off x="1872" y="1968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2" name="" r:id="rId7" imgW="139700" imgH="152400" progId="Equation.3">
                      <p:embed/>
                    </p:oleObj>
                  </mc:Choice>
                  <mc:Fallback>
                    <p:oleObj name="" r:id="rId7" imgW="139700" imgH="152400" progId="Equation.3">
                      <p:embed/>
                      <p:pic>
                        <p:nvPicPr>
                          <p:cNvPr id="0" name="图片 3081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872" y="1968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32" name="Object 82"/>
              <p:cNvGraphicFramePr/>
              <p:nvPr/>
            </p:nvGraphicFramePr>
            <p:xfrm>
              <a:off x="3120" y="1968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3" name="" r:id="rId8" imgW="139700" imgH="152400" progId="Equation.3">
                      <p:embed/>
                    </p:oleObj>
                  </mc:Choice>
                  <mc:Fallback>
                    <p:oleObj name="" r:id="rId8" imgW="139700" imgH="152400" progId="Equation.3">
                      <p:embed/>
                      <p:pic>
                        <p:nvPicPr>
                          <p:cNvPr id="0" name="图片 3082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120" y="1968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33" name="Object 83"/>
              <p:cNvGraphicFramePr/>
              <p:nvPr/>
            </p:nvGraphicFramePr>
            <p:xfrm>
              <a:off x="2688" y="1968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4" name="" r:id="rId9" imgW="139700" imgH="152400" progId="Equation.3">
                      <p:embed/>
                    </p:oleObj>
                  </mc:Choice>
                  <mc:Fallback>
                    <p:oleObj name="" r:id="rId9" imgW="139700" imgH="152400" progId="Equation.3">
                      <p:embed/>
                      <p:pic>
                        <p:nvPicPr>
                          <p:cNvPr id="0" name="图片 3083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88" y="1968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34" name="Object 84"/>
              <p:cNvGraphicFramePr/>
              <p:nvPr/>
            </p:nvGraphicFramePr>
            <p:xfrm>
              <a:off x="2256" y="1968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6" name="" r:id="rId10" imgW="139700" imgH="152400" progId="Equation.3">
                      <p:embed/>
                    </p:oleObj>
                  </mc:Choice>
                  <mc:Fallback>
                    <p:oleObj name="" r:id="rId10" imgW="139700" imgH="152400" progId="Equation.3">
                      <p:embed/>
                      <p:pic>
                        <p:nvPicPr>
                          <p:cNvPr id="0" name="图片 3075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256" y="1968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35" name="Object 85"/>
              <p:cNvGraphicFramePr/>
              <p:nvPr/>
            </p:nvGraphicFramePr>
            <p:xfrm>
              <a:off x="3504" y="1968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5" name="" r:id="rId11" imgW="139700" imgH="152400" progId="Equation.3">
                      <p:embed/>
                    </p:oleObj>
                  </mc:Choice>
                  <mc:Fallback>
                    <p:oleObj name="" r:id="rId11" imgW="139700" imgH="152400" progId="Equation.3">
                      <p:embed/>
                      <p:pic>
                        <p:nvPicPr>
                          <p:cNvPr id="0" name="图片 3084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504" y="1968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436" name="Group 86"/>
            <p:cNvGrpSpPr/>
            <p:nvPr/>
          </p:nvGrpSpPr>
          <p:grpSpPr>
            <a:xfrm>
              <a:off x="395" y="2668"/>
              <a:ext cx="1346" cy="117"/>
              <a:chOff x="1872" y="2448"/>
              <a:chExt cx="1809" cy="192"/>
            </a:xfrm>
          </p:grpSpPr>
          <p:graphicFrame>
            <p:nvGraphicFramePr>
              <p:cNvPr id="17437" name="Object 87"/>
              <p:cNvGraphicFramePr/>
              <p:nvPr/>
            </p:nvGraphicFramePr>
            <p:xfrm>
              <a:off x="1872" y="2448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6" name="" r:id="rId12" imgW="139700" imgH="152400" progId="Equation.3">
                      <p:embed/>
                    </p:oleObj>
                  </mc:Choice>
                  <mc:Fallback>
                    <p:oleObj name="" r:id="rId12" imgW="139700" imgH="152400" progId="Equation.3">
                      <p:embed/>
                      <p:pic>
                        <p:nvPicPr>
                          <p:cNvPr id="0" name="图片 3085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872" y="2448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38" name="Object 88"/>
              <p:cNvGraphicFramePr/>
              <p:nvPr/>
            </p:nvGraphicFramePr>
            <p:xfrm>
              <a:off x="3120" y="2448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7" name="" r:id="rId13" imgW="139700" imgH="152400" progId="Equation.3">
                      <p:embed/>
                    </p:oleObj>
                  </mc:Choice>
                  <mc:Fallback>
                    <p:oleObj name="" r:id="rId13" imgW="139700" imgH="152400" progId="Equation.3">
                      <p:embed/>
                      <p:pic>
                        <p:nvPicPr>
                          <p:cNvPr id="0" name="图片 3086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120" y="2448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39" name="Object 89"/>
              <p:cNvGraphicFramePr/>
              <p:nvPr/>
            </p:nvGraphicFramePr>
            <p:xfrm>
              <a:off x="2688" y="2448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8" name="" r:id="rId14" imgW="139700" imgH="152400" progId="Equation.3">
                      <p:embed/>
                    </p:oleObj>
                  </mc:Choice>
                  <mc:Fallback>
                    <p:oleObj name="" r:id="rId14" imgW="139700" imgH="152400" progId="Equation.3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88" y="2448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40" name="Object 90"/>
              <p:cNvGraphicFramePr/>
              <p:nvPr/>
            </p:nvGraphicFramePr>
            <p:xfrm>
              <a:off x="2256" y="2448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9" name="" r:id="rId15" imgW="139700" imgH="152400" progId="Equation.3">
                      <p:embed/>
                    </p:oleObj>
                  </mc:Choice>
                  <mc:Fallback>
                    <p:oleObj name="" r:id="rId15" imgW="139700" imgH="152400" progId="Equation.3">
                      <p:embed/>
                      <p:pic>
                        <p:nvPicPr>
                          <p:cNvPr id="0" name="图片 3088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256" y="2448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41" name="Object 91"/>
              <p:cNvGraphicFramePr/>
              <p:nvPr/>
            </p:nvGraphicFramePr>
            <p:xfrm>
              <a:off x="3504" y="2448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" name="" r:id="rId16" imgW="139700" imgH="152400" progId="Equation.3">
                      <p:embed/>
                    </p:oleObj>
                  </mc:Choice>
                  <mc:Fallback>
                    <p:oleObj name="" r:id="rId16" imgW="139700" imgH="152400" progId="Equation.3">
                      <p:embed/>
                      <p:pic>
                        <p:nvPicPr>
                          <p:cNvPr id="0" name="图片 3089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504" y="2448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442" name="Group 92"/>
            <p:cNvGrpSpPr/>
            <p:nvPr/>
          </p:nvGrpSpPr>
          <p:grpSpPr>
            <a:xfrm>
              <a:off x="431" y="2990"/>
              <a:ext cx="1345" cy="116"/>
              <a:chOff x="1920" y="3024"/>
              <a:chExt cx="1809" cy="192"/>
            </a:xfrm>
          </p:grpSpPr>
          <p:graphicFrame>
            <p:nvGraphicFramePr>
              <p:cNvPr id="17443" name="Object 93"/>
              <p:cNvGraphicFramePr/>
              <p:nvPr/>
            </p:nvGraphicFramePr>
            <p:xfrm>
              <a:off x="1920" y="3024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1" name="" r:id="rId17" imgW="139700" imgH="152400" progId="Equation.3">
                      <p:embed/>
                    </p:oleObj>
                  </mc:Choice>
                  <mc:Fallback>
                    <p:oleObj name="" r:id="rId17" imgW="139700" imgH="152400" progId="Equation.3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920" y="3024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44" name="Object 94"/>
              <p:cNvGraphicFramePr/>
              <p:nvPr/>
            </p:nvGraphicFramePr>
            <p:xfrm>
              <a:off x="3168" y="3024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2" name="" r:id="rId18" imgW="139700" imgH="152400" progId="Equation.3">
                      <p:embed/>
                    </p:oleObj>
                  </mc:Choice>
                  <mc:Fallback>
                    <p:oleObj name="" r:id="rId18" imgW="139700" imgH="152400" progId="Equation.3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168" y="3024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45" name="Object 95"/>
              <p:cNvGraphicFramePr/>
              <p:nvPr/>
            </p:nvGraphicFramePr>
            <p:xfrm>
              <a:off x="2736" y="3024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3" name="" r:id="rId19" imgW="139700" imgH="152400" progId="Equation.3">
                      <p:embed/>
                    </p:oleObj>
                  </mc:Choice>
                  <mc:Fallback>
                    <p:oleObj name="" r:id="rId19" imgW="139700" imgH="152400" progId="Equation.3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736" y="3024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46" name="Object 96"/>
              <p:cNvGraphicFramePr/>
              <p:nvPr/>
            </p:nvGraphicFramePr>
            <p:xfrm>
              <a:off x="2304" y="3024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4" name="" r:id="rId20" imgW="139700" imgH="152400" progId="Equation.3">
                      <p:embed/>
                    </p:oleObj>
                  </mc:Choice>
                  <mc:Fallback>
                    <p:oleObj name="" r:id="rId20" imgW="139700" imgH="152400" progId="Equation.3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04" y="3024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47" name="Object 97"/>
              <p:cNvGraphicFramePr/>
              <p:nvPr/>
            </p:nvGraphicFramePr>
            <p:xfrm>
              <a:off x="3552" y="3024"/>
              <a:ext cx="17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5" name="" r:id="rId21" imgW="139700" imgH="152400" progId="Equation.3">
                      <p:embed/>
                    </p:oleObj>
                  </mc:Choice>
                  <mc:Fallback>
                    <p:oleObj name="" r:id="rId21" imgW="139700" imgH="152400" progId="Equation.3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6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552" y="3024"/>
                            <a:ext cx="177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7448" name="Object 98"/>
            <p:cNvGraphicFramePr/>
            <p:nvPr/>
          </p:nvGraphicFramePr>
          <p:xfrm>
            <a:off x="1332" y="1968"/>
            <a:ext cx="197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" name="" r:id="rId22" imgW="153670" imgH="166370" progId="Equation.3">
                    <p:embed/>
                  </p:oleObj>
                </mc:Choice>
                <mc:Fallback>
                  <p:oleObj name="" r:id="rId22" imgW="153670" imgH="166370" progId="Equation.3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332" y="1968"/>
                          <a:ext cx="197" cy="1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9" name="Object 99"/>
            <p:cNvGraphicFramePr/>
            <p:nvPr/>
          </p:nvGraphicFramePr>
          <p:xfrm>
            <a:off x="1296" y="3048"/>
            <a:ext cx="18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24" imgW="139700" imgH="203200" progId="Equation.3">
                    <p:embed/>
                  </p:oleObj>
                </mc:Choice>
                <mc:Fallback>
                  <p:oleObj name="" r:id="rId24" imgW="139700" imgH="203200" progId="Equation.3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296" y="3048"/>
                          <a:ext cx="182" cy="2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50" name="Rectangle 100"/>
            <p:cNvSpPr/>
            <p:nvPr/>
          </p:nvSpPr>
          <p:spPr>
            <a:xfrm>
              <a:off x="1351" y="2114"/>
              <a:ext cx="36" cy="934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293" name="Object 101"/>
          <p:cNvGraphicFramePr/>
          <p:nvPr/>
        </p:nvGraphicFramePr>
        <p:xfrm>
          <a:off x="8448675" y="3509963"/>
          <a:ext cx="44450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26" imgW="139700" imgH="177800" progId="Equation.3">
                  <p:embed/>
                </p:oleObj>
              </mc:Choice>
              <mc:Fallback>
                <p:oleObj name="" r:id="rId26" imgW="139700" imgH="1778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448675" y="3509963"/>
                        <a:ext cx="444500" cy="566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" name="Text Box 102"/>
          <p:cNvSpPr txBox="1"/>
          <p:nvPr/>
        </p:nvSpPr>
        <p:spPr>
          <a:xfrm>
            <a:off x="431800" y="4598988"/>
            <a:ext cx="1625600" cy="531812"/>
          </a:xfrm>
          <a:prstGeom prst="rect">
            <a:avLst/>
          </a:prstGeom>
          <a:noFill/>
          <a:ln w="12700" cap="flat" cmpd="sng">
            <a:solidFill>
              <a:schemeClr val="tx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导线运动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5" name="Line 103"/>
          <p:cNvSpPr/>
          <p:nvPr/>
        </p:nvSpPr>
        <p:spPr>
          <a:xfrm>
            <a:off x="8062913" y="4059238"/>
            <a:ext cx="609600" cy="0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9" name="Group 104"/>
          <p:cNvGrpSpPr/>
          <p:nvPr/>
        </p:nvGrpSpPr>
        <p:grpSpPr>
          <a:xfrm>
            <a:off x="2082800" y="4329113"/>
            <a:ext cx="1949450" cy="609600"/>
            <a:chOff x="2688" y="1680"/>
            <a:chExt cx="672" cy="336"/>
          </a:xfrm>
        </p:grpSpPr>
        <p:sp>
          <p:nvSpPr>
            <p:cNvPr id="17455" name="Line 105"/>
            <p:cNvSpPr/>
            <p:nvPr/>
          </p:nvSpPr>
          <p:spPr>
            <a:xfrm flipH="1">
              <a:off x="2688" y="2016"/>
              <a:ext cx="67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7456" name="Text Box 106"/>
            <p:cNvSpPr txBox="1"/>
            <p:nvPr/>
          </p:nvSpPr>
          <p:spPr>
            <a:xfrm>
              <a:off x="2784" y="1680"/>
              <a:ext cx="418" cy="28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   </a:t>
              </a:r>
              <a:r>
                <a:rPr lang="zh-CN" altLang="en-US" dirty="0">
                  <a:solidFill>
                    <a:schemeClr val="tx2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产生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8299" name="Rectangle 107"/>
          <p:cNvSpPr/>
          <p:nvPr/>
        </p:nvSpPr>
        <p:spPr>
          <a:xfrm>
            <a:off x="4032250" y="4606925"/>
            <a:ext cx="1625600" cy="531813"/>
          </a:xfrm>
          <a:prstGeom prst="rect">
            <a:avLst/>
          </a:prstGeom>
          <a:noFill/>
          <a:ln w="12700" cap="flat" cmpd="sng">
            <a:solidFill>
              <a:schemeClr val="tx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感应电流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00" name="AutoShape 108"/>
          <p:cNvSpPr/>
          <p:nvPr/>
        </p:nvSpPr>
        <p:spPr>
          <a:xfrm>
            <a:off x="7980363" y="3616325"/>
            <a:ext cx="112712" cy="325438"/>
          </a:xfrm>
          <a:prstGeom prst="upArrow">
            <a:avLst>
              <a:gd name="adj1" fmla="val 50000"/>
              <a:gd name="adj2" fmla="val 71622"/>
            </a:avLst>
          </a:prstGeom>
          <a:solidFill>
            <a:srgbClr val="FF0000"/>
          </a:solidFill>
          <a:ln w="12700" cap="flat" cmpd="sng">
            <a:solidFill>
              <a:schemeClr val="hlink"/>
            </a:solidFill>
            <a:prstDash val="solid"/>
            <a:miter/>
            <a:headEnd type="none" w="sm" len="sm"/>
            <a:tailEnd type="none" w="sm" len="sm"/>
          </a:ln>
        </p:spPr>
        <p:txBody>
          <a:bodyPr vert="eaVert"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01" name="AutoShape 109"/>
          <p:cNvSpPr/>
          <p:nvPr/>
        </p:nvSpPr>
        <p:spPr>
          <a:xfrm flipV="1">
            <a:off x="6323013" y="3830638"/>
            <a:ext cx="114300" cy="323850"/>
          </a:xfrm>
          <a:prstGeom prst="upArrow">
            <a:avLst>
              <a:gd name="adj1" fmla="val 50000"/>
              <a:gd name="adj2" fmla="val 70282"/>
            </a:avLst>
          </a:prstGeom>
          <a:solidFill>
            <a:srgbClr val="FF0000"/>
          </a:solidFill>
          <a:ln w="12700" cap="flat" cmpd="sng">
            <a:solidFill>
              <a:schemeClr val="hlink"/>
            </a:solidFill>
            <a:prstDash val="solid"/>
            <a:miter/>
            <a:headEnd type="none" w="sm" len="sm"/>
            <a:tailEnd type="none" w="sm" len="sm"/>
          </a:ln>
        </p:spPr>
        <p:txBody>
          <a:bodyPr vert="eaVert"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" name="Group 110"/>
          <p:cNvGrpSpPr/>
          <p:nvPr/>
        </p:nvGrpSpPr>
        <p:grpSpPr>
          <a:xfrm>
            <a:off x="1196975" y="5184775"/>
            <a:ext cx="3600450" cy="673100"/>
            <a:chOff x="2159" y="2162"/>
            <a:chExt cx="1776" cy="718"/>
          </a:xfrm>
        </p:grpSpPr>
        <p:sp>
          <p:nvSpPr>
            <p:cNvPr id="17461" name="Arc 111"/>
            <p:cNvSpPr/>
            <p:nvPr/>
          </p:nvSpPr>
          <p:spPr>
            <a:xfrm rot="5318422">
              <a:off x="2783" y="1538"/>
              <a:ext cx="52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6"/>
                </a:cxn>
                <a:cxn ang="0">
                  <a:pos x="0" y="888"/>
                </a:cxn>
              </a:cxnLst>
              <a:pathLst>
                <a:path w="21600" h="432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62" name="Text Box 112"/>
            <p:cNvSpPr txBox="1"/>
            <p:nvPr/>
          </p:nvSpPr>
          <p:spPr>
            <a:xfrm>
              <a:off x="2784" y="2326"/>
              <a:ext cx="443" cy="55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阻碍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sp>
        <p:nvSpPr>
          <p:cNvPr id="8305" name="Line 113"/>
          <p:cNvSpPr/>
          <p:nvPr/>
        </p:nvSpPr>
        <p:spPr>
          <a:xfrm flipH="1">
            <a:off x="7389813" y="4059238"/>
            <a:ext cx="609600" cy="0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8306" name="Object 114"/>
          <p:cNvGraphicFramePr/>
          <p:nvPr/>
        </p:nvGraphicFramePr>
        <p:xfrm>
          <a:off x="6872288" y="3652838"/>
          <a:ext cx="525462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28" imgW="165100" imgH="241300" progId="Equation.3">
                  <p:embed/>
                </p:oleObj>
              </mc:Choice>
              <mc:Fallback>
                <p:oleObj name="" r:id="rId28" imgW="165100" imgH="241300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872288" y="3652838"/>
                        <a:ext cx="525462" cy="769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07" name="Text Box 115"/>
          <p:cNvSpPr txBox="1"/>
          <p:nvPr/>
        </p:nvSpPr>
        <p:spPr>
          <a:xfrm>
            <a:off x="-17462" y="6038850"/>
            <a:ext cx="93599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楞次定律是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能量守恒定律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在电磁感应现象上的具体体现。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66" name="AutoShape 117" descr="u=2949937684,2626538046&amp;fm=21&amp;gp=0"/>
          <p:cNvSpPr>
            <a:spLocks noChangeAspect="1"/>
          </p:cNvSpPr>
          <p:nvPr/>
        </p:nvSpPr>
        <p:spPr>
          <a:xfrm>
            <a:off x="4165600" y="3173413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67" name="AutoShape 119" descr="u=2949937684,2626538046&amp;fm=21&amp;gp=0"/>
          <p:cNvSpPr>
            <a:spLocks noChangeAspect="1"/>
          </p:cNvSpPr>
          <p:nvPr/>
        </p:nvSpPr>
        <p:spPr>
          <a:xfrm>
            <a:off x="4183063" y="3195638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7468" name="Picture 121" descr="Y387S9NW479E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88163" y="0"/>
            <a:ext cx="2255837" cy="2500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7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07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4" grpId="0" animBg="1"/>
      <p:bldP spid="8258" grpId="0" animBg="1"/>
      <p:bldP spid="8294" grpId="0" animBg="1"/>
      <p:bldP spid="8299" grpId="0" animBg="1"/>
      <p:bldP spid="8300" grpId="0" animBg="1"/>
      <p:bldP spid="8301" grpId="0" animBg="1"/>
      <p:bldP spid="830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p>
            <a:pPr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12291" name="Text Box 3"/>
          <p:cNvSpPr txBox="1"/>
          <p:nvPr/>
        </p:nvSpPr>
        <p:spPr>
          <a:xfrm>
            <a:off x="381000" y="549275"/>
            <a:ext cx="822960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导体回路中感应电动势的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大小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，与穿过导体回路的磁通量的变化率成正比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292" name="Object 4"/>
          <p:cNvGraphicFramePr/>
          <p:nvPr/>
        </p:nvGraphicFramePr>
        <p:xfrm>
          <a:off x="2929097" y="1808322"/>
          <a:ext cx="1664970" cy="906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" imgW="736600" imgH="393700" progId="Equation.3">
                  <p:embed/>
                </p:oleObj>
              </mc:Choice>
              <mc:Fallback>
                <p:oleObj name="" r:id="rId1" imgW="736600" imgH="3937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29097" y="1808322"/>
                        <a:ext cx="1664970" cy="9061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1" name="Text Box 13"/>
          <p:cNvSpPr txBox="1"/>
          <p:nvPr/>
        </p:nvSpPr>
        <p:spPr>
          <a:xfrm>
            <a:off x="228600" y="7938"/>
            <a:ext cx="4800600" cy="579437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二、法拉第电磁感应定律 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192838" y="2500313"/>
            <a:ext cx="2362200" cy="1311275"/>
            <a:chOff x="3645" y="2840"/>
            <a:chExt cx="1488" cy="826"/>
          </a:xfrm>
        </p:grpSpPr>
        <p:sp>
          <p:nvSpPr>
            <p:cNvPr id="18438" name="Freeform 15"/>
            <p:cNvSpPr/>
            <p:nvPr/>
          </p:nvSpPr>
          <p:spPr>
            <a:xfrm>
              <a:off x="3645" y="2840"/>
              <a:ext cx="1488" cy="826"/>
            </a:xfrm>
            <a:custGeom>
              <a:avLst/>
              <a:gdLst/>
              <a:ahLst/>
              <a:cxnLst>
                <a:cxn ang="0">
                  <a:pos x="765" y="746"/>
                </a:cxn>
                <a:cxn ang="0">
                  <a:pos x="340" y="746"/>
                </a:cxn>
                <a:cxn ang="0">
                  <a:pos x="57" y="264"/>
                </a:cxn>
                <a:cxn ang="0">
                  <a:pos x="680" y="9"/>
                </a:cxn>
                <a:cxn ang="0">
                  <a:pos x="1474" y="321"/>
                </a:cxn>
                <a:cxn ang="0">
                  <a:pos x="765" y="746"/>
                </a:cxn>
              </a:cxnLst>
              <a:pathLst>
                <a:path w="1488" h="826">
                  <a:moveTo>
                    <a:pt x="765" y="746"/>
                  </a:moveTo>
                  <a:cubicBezTo>
                    <a:pt x="576" y="817"/>
                    <a:pt x="458" y="826"/>
                    <a:pt x="340" y="746"/>
                  </a:cubicBezTo>
                  <a:cubicBezTo>
                    <a:pt x="222" y="666"/>
                    <a:pt x="0" y="387"/>
                    <a:pt x="57" y="264"/>
                  </a:cubicBezTo>
                  <a:cubicBezTo>
                    <a:pt x="114" y="141"/>
                    <a:pt x="444" y="0"/>
                    <a:pt x="680" y="9"/>
                  </a:cubicBezTo>
                  <a:cubicBezTo>
                    <a:pt x="916" y="18"/>
                    <a:pt x="1460" y="198"/>
                    <a:pt x="1474" y="321"/>
                  </a:cubicBezTo>
                  <a:cubicBezTo>
                    <a:pt x="1488" y="444"/>
                    <a:pt x="954" y="675"/>
                    <a:pt x="765" y="746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39" name="Line 16"/>
            <p:cNvSpPr/>
            <p:nvPr/>
          </p:nvSpPr>
          <p:spPr>
            <a:xfrm flipV="1">
              <a:off x="4581" y="3464"/>
              <a:ext cx="114" cy="57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3" name="Group 17"/>
          <p:cNvGrpSpPr/>
          <p:nvPr/>
        </p:nvGrpSpPr>
        <p:grpSpPr>
          <a:xfrm>
            <a:off x="6553200" y="3625850"/>
            <a:ext cx="1306513" cy="882650"/>
            <a:chOff x="3872" y="3549"/>
            <a:chExt cx="823" cy="556"/>
          </a:xfrm>
        </p:grpSpPr>
        <p:sp>
          <p:nvSpPr>
            <p:cNvPr id="18441" name="Freeform 18"/>
            <p:cNvSpPr/>
            <p:nvPr/>
          </p:nvSpPr>
          <p:spPr>
            <a:xfrm>
              <a:off x="3872" y="3634"/>
              <a:ext cx="199" cy="471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44" y="288"/>
                </a:cxn>
                <a:cxn ang="0">
                  <a:pos x="0" y="528"/>
                </a:cxn>
              </a:cxnLst>
              <a:pathLst>
                <a:path w="192" h="528">
                  <a:moveTo>
                    <a:pt x="192" y="0"/>
                  </a:moveTo>
                  <a:cubicBezTo>
                    <a:pt x="184" y="100"/>
                    <a:pt x="176" y="200"/>
                    <a:pt x="144" y="288"/>
                  </a:cubicBezTo>
                  <a:cubicBezTo>
                    <a:pt x="112" y="376"/>
                    <a:pt x="56" y="452"/>
                    <a:pt x="0" y="52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2" name="Line 19"/>
            <p:cNvSpPr/>
            <p:nvPr/>
          </p:nvSpPr>
          <p:spPr>
            <a:xfrm flipH="1">
              <a:off x="4269" y="3648"/>
              <a:ext cx="5" cy="411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3" name="Freeform 20"/>
            <p:cNvSpPr/>
            <p:nvPr/>
          </p:nvSpPr>
          <p:spPr>
            <a:xfrm flipH="1">
              <a:off x="4553" y="3549"/>
              <a:ext cx="142" cy="386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44" y="288"/>
                </a:cxn>
                <a:cxn ang="0">
                  <a:pos x="0" y="528"/>
                </a:cxn>
              </a:cxnLst>
              <a:pathLst>
                <a:path w="192" h="528">
                  <a:moveTo>
                    <a:pt x="192" y="0"/>
                  </a:moveTo>
                  <a:cubicBezTo>
                    <a:pt x="184" y="100"/>
                    <a:pt x="176" y="200"/>
                    <a:pt x="144" y="288"/>
                  </a:cubicBezTo>
                  <a:cubicBezTo>
                    <a:pt x="112" y="376"/>
                    <a:pt x="56" y="452"/>
                    <a:pt x="0" y="52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" name="Group 21"/>
          <p:cNvGrpSpPr/>
          <p:nvPr/>
        </p:nvGrpSpPr>
        <p:grpSpPr>
          <a:xfrm>
            <a:off x="6507163" y="1808163"/>
            <a:ext cx="2295525" cy="1585912"/>
            <a:chOff x="3844" y="2415"/>
            <a:chExt cx="1446" cy="999"/>
          </a:xfrm>
        </p:grpSpPr>
        <p:sp>
          <p:nvSpPr>
            <p:cNvPr id="18445" name="Freeform 22"/>
            <p:cNvSpPr/>
            <p:nvPr/>
          </p:nvSpPr>
          <p:spPr>
            <a:xfrm>
              <a:off x="3844" y="2585"/>
              <a:ext cx="260" cy="8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624"/>
                </a:cxn>
                <a:cxn ang="0">
                  <a:pos x="288" y="1056"/>
                </a:cxn>
              </a:cxnLst>
              <a:pathLst>
                <a:path w="288" h="1056">
                  <a:moveTo>
                    <a:pt x="0" y="0"/>
                  </a:moveTo>
                  <a:cubicBezTo>
                    <a:pt x="96" y="224"/>
                    <a:pt x="192" y="448"/>
                    <a:pt x="240" y="624"/>
                  </a:cubicBezTo>
                  <a:cubicBezTo>
                    <a:pt x="288" y="800"/>
                    <a:pt x="288" y="928"/>
                    <a:pt x="288" y="1056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arrow" w="med" len="med"/>
              <a:tailEnd type="none" w="med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6" name="Line 23"/>
            <p:cNvSpPr/>
            <p:nvPr/>
          </p:nvSpPr>
          <p:spPr>
            <a:xfrm flipH="1" flipV="1">
              <a:off x="4269" y="2415"/>
              <a:ext cx="5" cy="797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</p:spPr>
        </p:sp>
        <p:sp>
          <p:nvSpPr>
            <p:cNvPr id="18447" name="Freeform 24"/>
            <p:cNvSpPr/>
            <p:nvPr/>
          </p:nvSpPr>
          <p:spPr>
            <a:xfrm flipH="1">
              <a:off x="4524" y="2443"/>
              <a:ext cx="198" cy="9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624"/>
                </a:cxn>
                <a:cxn ang="0">
                  <a:pos x="288" y="1056"/>
                </a:cxn>
              </a:cxnLst>
              <a:pathLst>
                <a:path w="288" h="1056">
                  <a:moveTo>
                    <a:pt x="0" y="0"/>
                  </a:moveTo>
                  <a:cubicBezTo>
                    <a:pt x="96" y="224"/>
                    <a:pt x="192" y="448"/>
                    <a:pt x="240" y="624"/>
                  </a:cubicBezTo>
                  <a:cubicBezTo>
                    <a:pt x="288" y="800"/>
                    <a:pt x="288" y="928"/>
                    <a:pt x="288" y="1056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arrow" w="med" len="med"/>
              <a:tailEnd type="none" w="med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8" name="Text Box 25"/>
            <p:cNvSpPr txBox="1"/>
            <p:nvPr/>
          </p:nvSpPr>
          <p:spPr>
            <a:xfrm>
              <a:off x="4666" y="2500"/>
              <a:ext cx="624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</a:t>
              </a:r>
              <a:r>
                <a:rPr lang="en-US" altLang="zh-CN" sz="3200" i="1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m</a:t>
              </a:r>
              <a:endParaRPr lang="en-US" altLang="zh-CN" sz="32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315" name="Text Box 27"/>
          <p:cNvSpPr txBox="1"/>
          <p:nvPr/>
        </p:nvSpPr>
        <p:spPr>
          <a:xfrm>
            <a:off x="184150" y="3493135"/>
            <a:ext cx="54102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rgbClr val="FF3300"/>
              </a:buClr>
              <a:buFont typeface="Wingdings" panose="05000000000000000000" pitchFamily="2" charset="2"/>
            </a:pP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若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匝线圈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串联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，则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319" name="Object 31"/>
          <p:cNvGraphicFramePr/>
          <p:nvPr/>
        </p:nvGraphicFramePr>
        <p:xfrm>
          <a:off x="942658" y="4679157"/>
          <a:ext cx="2085340" cy="901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1117600" imgH="482600" progId="Equation.3">
                  <p:embed/>
                </p:oleObj>
              </mc:Choice>
              <mc:Fallback>
                <p:oleObj name="" r:id="rId3" imgW="1117600" imgH="4826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2658" y="4679157"/>
                        <a:ext cx="2085340" cy="9010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20" name="Object 32"/>
          <p:cNvGraphicFramePr/>
          <p:nvPr/>
        </p:nvGraphicFramePr>
        <p:xfrm>
          <a:off x="3152140" y="4701223"/>
          <a:ext cx="12192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5" imgW="673100" imgH="393700" progId="Equation.3">
                  <p:embed/>
                </p:oleObj>
              </mc:Choice>
              <mc:Fallback>
                <p:oleObj name="" r:id="rId5" imgW="673100" imgH="393700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2140" y="4701223"/>
                        <a:ext cx="1219200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21" name="Rectangle 33"/>
          <p:cNvSpPr/>
          <p:nvPr/>
        </p:nvSpPr>
        <p:spPr>
          <a:xfrm>
            <a:off x="341313" y="1449388"/>
            <a:ext cx="23272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数学表达式：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634683" y="5912803"/>
            <a:ext cx="2212975" cy="682625"/>
            <a:chOff x="618" y="2477"/>
            <a:chExt cx="1932" cy="686"/>
          </a:xfrm>
        </p:grpSpPr>
        <p:graphicFrame>
          <p:nvGraphicFramePr>
            <p:cNvPr id="18455" name="Object 35"/>
            <p:cNvGraphicFramePr/>
            <p:nvPr/>
          </p:nvGraphicFramePr>
          <p:xfrm>
            <a:off x="1254" y="2477"/>
            <a:ext cx="1296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" r:id="rId7" imgW="826135" imgH="368300" progId="Equation.3">
                    <p:embed/>
                  </p:oleObj>
                </mc:Choice>
                <mc:Fallback>
                  <p:oleObj name="" r:id="rId7" imgW="826135" imgH="368300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54" y="2477"/>
                          <a:ext cx="1296" cy="6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6" name="Text Box 36"/>
            <p:cNvSpPr txBox="1"/>
            <p:nvPr/>
          </p:nvSpPr>
          <p:spPr>
            <a:xfrm>
              <a:off x="618" y="2558"/>
              <a:ext cx="161" cy="5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endParaRPr lang="zh-CN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325" name="Text Box 37"/>
          <p:cNvSpPr txBox="1"/>
          <p:nvPr/>
        </p:nvSpPr>
        <p:spPr>
          <a:xfrm>
            <a:off x="2939733" y="5906135"/>
            <a:ext cx="21336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磁通链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 Box 27"/>
          <p:cNvSpPr txBox="1"/>
          <p:nvPr/>
        </p:nvSpPr>
        <p:spPr>
          <a:xfrm>
            <a:off x="220345" y="2460625"/>
            <a:ext cx="54102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>
                <a:srgbClr val="FF3300"/>
              </a:buClr>
              <a:buFont typeface="Wingdings" panose="05000000000000000000" pitchFamily="2" charset="2"/>
            </a:pP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式中的负号反映了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楞次定律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5" grpId="0"/>
      <p:bldP spid="6" grpId="0"/>
      <p:bldP spid="12315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4060</Words>
  <Application>WPS 演示</Application>
  <PresentationFormat>在屏幕上显示</PresentationFormat>
  <Paragraphs>757</Paragraphs>
  <Slides>57</Slides>
  <Notes>2</Notes>
  <HiddenSlides>0</HiddenSlides>
  <MMClips>4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196</vt:i4>
      </vt:variant>
      <vt:variant>
        <vt:lpstr>幻灯片标题</vt:lpstr>
      </vt:variant>
      <vt:variant>
        <vt:i4>57</vt:i4>
      </vt:variant>
    </vt:vector>
  </HeadingPairs>
  <TitlesOfParts>
    <vt:vector size="274" baseType="lpstr">
      <vt:lpstr>Arial</vt:lpstr>
      <vt:lpstr>宋体</vt:lpstr>
      <vt:lpstr>Wingdings</vt:lpstr>
      <vt:lpstr>Times New Roman</vt:lpstr>
      <vt:lpstr>Wingdings 2</vt:lpstr>
      <vt:lpstr>Symbol</vt:lpstr>
      <vt:lpstr>微软雅黑</vt:lpstr>
      <vt:lpstr>Arial Unicode MS</vt:lpstr>
      <vt:lpstr>华文行楷</vt:lpstr>
      <vt:lpstr>Verdana</vt:lpstr>
      <vt:lpstr>楷体_GB2312</vt:lpstr>
      <vt:lpstr>隶书</vt:lpstr>
      <vt:lpstr>华文新魏</vt:lpstr>
      <vt:lpstr>Elephant</vt:lpstr>
      <vt:lpstr>Bookman Old Style</vt:lpstr>
      <vt:lpstr>Tahoma</vt:lpstr>
      <vt:lpstr>黑体</vt:lpstr>
      <vt:lpstr>Book Antiqua</vt:lpstr>
      <vt:lpstr>楷体</vt:lpstr>
      <vt:lpstr>默认设计模板</vt:lpstr>
      <vt:lpstr>2_默认设计模板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桥 梁 减 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电 磁  感 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ylz</dc:creator>
  <cp:lastModifiedBy>zls</cp:lastModifiedBy>
  <cp:revision>372</cp:revision>
  <dcterms:created xsi:type="dcterms:W3CDTF">2007-12-22T14:32:00Z</dcterms:created>
  <dcterms:modified xsi:type="dcterms:W3CDTF">2024-10-16T07:36:34Z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2052-10.1.0.7698</vt:lpwstr>
  </property>
  <property fmtid="{D5CDD505-2E9C-101B-9397-08002B2CF9AE}" pid="4" name="ICV">
    <vt:lpwstr>08FF89B34DD94A3193569EF2EEEDDDAA</vt:lpwstr>
  </property>
</Properties>
</file>